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2" r:id="rId1"/>
  </p:sldMasterIdLst>
  <p:notesMasterIdLst>
    <p:notesMasterId r:id="rId31"/>
  </p:notesMasterIdLst>
  <p:sldIdLst>
    <p:sldId id="256" r:id="rId2"/>
    <p:sldId id="259" r:id="rId3"/>
    <p:sldId id="258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1" r:id="rId15"/>
    <p:sldId id="284" r:id="rId16"/>
    <p:sldId id="273" r:id="rId17"/>
    <p:sldId id="275" r:id="rId18"/>
    <p:sldId id="276" r:id="rId19"/>
    <p:sldId id="285" r:id="rId20"/>
    <p:sldId id="280" r:id="rId21"/>
    <p:sldId id="278" r:id="rId22"/>
    <p:sldId id="279" r:id="rId23"/>
    <p:sldId id="281" r:id="rId24"/>
    <p:sldId id="282" r:id="rId25"/>
    <p:sldId id="283" r:id="rId26"/>
    <p:sldId id="286" r:id="rId27"/>
    <p:sldId id="287" r:id="rId28"/>
    <p:sldId id="288" r:id="rId29"/>
    <p:sldId id="290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38" autoAdjust="0"/>
    <p:restoredTop sz="86433" autoAdjust="0"/>
  </p:normalViewPr>
  <p:slideViewPr>
    <p:cSldViewPr snapToGrid="0">
      <p:cViewPr varScale="1">
        <p:scale>
          <a:sx n="99" d="100"/>
          <a:sy n="99" d="100"/>
        </p:scale>
        <p:origin x="46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B808C9-F250-469D-BE3C-1712F5E8F065}" type="datetimeFigureOut">
              <a:rPr lang="en-US" smtClean="0"/>
              <a:t>11/15/2018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05C992-500C-4A04-8A3C-BC01318FFB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097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</a:t>
            </a:r>
          </a:p>
          <a:p>
            <a:r>
              <a:rPr lang="en-US" dirty="0"/>
              <a:t>1. they used it on pre-fractured rock and failure is a function of friction. </a:t>
            </a:r>
          </a:p>
          <a:p>
            <a:r>
              <a:rPr lang="en-US" dirty="0"/>
              <a:t>2. They only use knowledge of fracture energy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05C992-500C-4A04-8A3C-BC01318FFBB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3093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Identify various precursors</a:t>
            </a:r>
          </a:p>
          <a:p>
            <a:pPr marL="228600" indent="-228600">
              <a:buAutoNum type="arabicPeriod"/>
            </a:pPr>
            <a:r>
              <a:rPr lang="en-US" dirty="0"/>
              <a:t>But do not build a predictive tool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05C992-500C-4A04-8A3C-BC01318FFBB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2438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20032B-7496-418C-8D3E-47E70A4F05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F23B15E-09DB-4853-BDDF-95CAA5B6FE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C8A40B-E6C9-40C2-B270-74E8ACCC78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87122-5756-4CCC-A55A-EE1ACEEFDFE4}" type="datetimeFigureOut">
              <a:rPr lang="en-US" smtClean="0"/>
              <a:t>11/15/2018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DD44B0-AB0A-4D10-B6E2-32CCD4807A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7AED22-32D2-4FAD-9A09-163DE5FAA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F3942A-7741-408E-8C0D-302490B29F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62813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3FBA00-BF4D-428B-97E4-72802D71EA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D713A-21E9-44B6-9570-1D440E9C39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5A71F7-DFC5-42A9-9AA3-AEDEF686E6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87122-5756-4CCC-A55A-EE1ACEEFDFE4}" type="datetimeFigureOut">
              <a:rPr lang="en-US" smtClean="0"/>
              <a:t>11/15/2018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B681B0-89F0-407E-96DD-A0B4670AC3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44C3C0-5A3A-4472-B94E-DE763824E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F3942A-7741-408E-8C0D-302490B29F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5223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6AE0719-5F3E-4A34-ADCE-1B2A5A23214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6C72CA3-31D0-4EAA-AC82-625F972168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2F885B-9057-4329-9125-65D1ED6742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87122-5756-4CCC-A55A-EE1ACEEFDFE4}" type="datetimeFigureOut">
              <a:rPr lang="en-US" smtClean="0"/>
              <a:t>11/15/2018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9264E2-30BE-4687-B426-56AD74F396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FBA467-21A8-4658-9DA4-9953E9FA61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F3942A-7741-408E-8C0D-302490B29F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94348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8C8E69-F39A-4CF7-8F99-74967C33F0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4055F-F3DE-429C-A8B9-AACF9F16AC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15FD53-9D3A-40AA-989C-E218714D08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87122-5756-4CCC-A55A-EE1ACEEFDFE4}" type="datetimeFigureOut">
              <a:rPr lang="en-US" smtClean="0"/>
              <a:t>11/15/2018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EEA941-4D40-46F6-B6CC-CF8A6C4C4A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5682E8-F09A-4F64-BE32-15CD0A5ACF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F3942A-7741-408E-8C0D-302490B29F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9438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694755-20E5-4677-900B-B8D73A501C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E3E17C-7FA8-4CB6-9105-03AD89DF9F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077B13-1734-463C-AB72-202179BDC7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87122-5756-4CCC-A55A-EE1ACEEFDFE4}" type="datetimeFigureOut">
              <a:rPr lang="en-US" smtClean="0"/>
              <a:t>11/15/2018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FD3B4B-C9D8-4F50-8E98-C16EA4ADA2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673238-7C5F-45E8-AE47-7B439B7A3D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F3942A-7741-408E-8C0D-302490B29F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62746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2D8A3-A7F4-4B00-804D-48EF208C4C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C4B9BD-8317-40ED-9BE7-DE45630954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9C8791-5BC1-4E1E-9661-690264798F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E3737E-AAAC-432D-8AFC-8A3B8E696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87122-5756-4CCC-A55A-EE1ACEEFDFE4}" type="datetimeFigureOut">
              <a:rPr lang="en-US" smtClean="0"/>
              <a:t>11/15/2018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8EDC05-B748-4FF9-9F15-2368B213CB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5D4DDA-4A75-4264-8911-A9B82AC19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F3942A-7741-408E-8C0D-302490B29F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9620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86810B-2E6A-4C93-B6CE-6EE7FD4CE0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452E5D-63DB-4897-B956-E03B3731C3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189BFF-1DE7-4322-A41B-FD5BDA77A2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CC5A2BE-52B0-4E76-B266-C6D621A274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71FC398-09B2-485F-953C-E4398F5A88B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29877C-0B16-4391-AA9B-3D115836F8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87122-5756-4CCC-A55A-EE1ACEEFDFE4}" type="datetimeFigureOut">
              <a:rPr lang="en-US" smtClean="0"/>
              <a:t>11/15/2018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6A5AF17-4CE3-4237-A018-7455E5EAA3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F1FEC22-90B9-45A0-AD2C-E06215694A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F3942A-7741-408E-8C0D-302490B29F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9693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7CFD61-9CEA-4834-8A24-310E8DE4C1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4DB7EFE-919D-4ABF-A776-7572CD3DC5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87122-5756-4CCC-A55A-EE1ACEEFDFE4}" type="datetimeFigureOut">
              <a:rPr lang="en-US" smtClean="0"/>
              <a:t>11/15/2018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4BDC16-F5D3-4857-AB13-DAB4DCEB45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3F01CD-12F1-4DCB-8CA6-2308A4FEAD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F3942A-7741-408E-8C0D-302490B29F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9625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236D49B-809E-4154-B86A-9399DA5ED3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87122-5756-4CCC-A55A-EE1ACEEFDFE4}" type="datetimeFigureOut">
              <a:rPr lang="en-US" smtClean="0"/>
              <a:t>11/15/2018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4ADF4BC-21B3-44E1-9650-C685D82526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F265D6-7F3E-49F1-827D-349C12424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F3942A-7741-408E-8C0D-302490B29F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3814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57FA47-F6A0-4317-B8F9-82E81230E9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70E674-2067-48DA-ADC4-73E675E4AA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F46B26-C97C-4998-A19F-F34C8C79FD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DB1D7E-0311-440C-8677-20830B6062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87122-5756-4CCC-A55A-EE1ACEEFDFE4}" type="datetimeFigureOut">
              <a:rPr lang="en-US" smtClean="0"/>
              <a:t>11/15/2018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1E12B6-6BDE-4D41-8EB0-5EBFBA3113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3170C4-A82A-48A9-90C3-47E9201CAA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F3942A-7741-408E-8C0D-302490B29F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940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5F975-FCA3-4CAD-A763-0909026E3D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8831BE7-3CE0-4F2D-A7C4-28DFD36D812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6D350B-C26A-40C9-83F8-6F5483EEA6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79DADA-F5D4-4085-ADC6-FC49F99185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87122-5756-4CCC-A55A-EE1ACEEFDFE4}" type="datetimeFigureOut">
              <a:rPr lang="en-US" smtClean="0"/>
              <a:t>11/15/2018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D2B263-C68E-4FA6-8622-30FA58F318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4765DD-6D02-4702-9CA5-0B5C2B2516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F3942A-7741-408E-8C0D-302490B29F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4628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D85F9F6-48EE-4C35-BE23-7F73FC9CA8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1A85DE-7EC8-4060-94ED-5081645EE9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44AA1D-360E-417D-A527-7916F44BC2D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087122-5756-4CCC-A55A-EE1ACEEFDFE4}" type="datetimeFigureOut">
              <a:rPr lang="en-US" smtClean="0"/>
              <a:t>11/15/2018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131792-B643-45E5-8FFC-F892F54D0D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CAF313-9B1F-4601-B469-975C123632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F3942A-7741-408E-8C0D-302490B29F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42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t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if"/><Relationship Id="rId2" Type="http://schemas.openxmlformats.org/officeDocument/2006/relationships/image" Target="../media/image40.t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42.ti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tif"/><Relationship Id="rId2" Type="http://schemas.openxmlformats.org/officeDocument/2006/relationships/image" Target="../media/image43.t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tif"/><Relationship Id="rId5" Type="http://schemas.openxmlformats.org/officeDocument/2006/relationships/image" Target="../media/image45.tif"/><Relationship Id="rId4" Type="http://schemas.openxmlformats.org/officeDocument/2006/relationships/image" Target="../media/image42.ti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95CB0-AA72-4E79-9FC0-B4F0971BCA8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Precursory Signatures of Rock Failure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B4D30C-53DA-413A-A22F-F47FDC62500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Harsh Vora </a:t>
            </a:r>
          </a:p>
          <a:p>
            <a:r>
              <a:rPr lang="en-US" dirty="0"/>
              <a:t>11/16/2018</a:t>
            </a:r>
          </a:p>
        </p:txBody>
      </p:sp>
    </p:spTree>
    <p:extLst>
      <p:ext uri="{BB962C8B-B14F-4D97-AF65-F5344CB8AC3E}">
        <p14:creationId xmlns:p14="http://schemas.microsoft.com/office/powerpoint/2010/main" val="31233008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E56961-9438-4C2B-B56E-AA75C9CA9C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Results 2: Fracture Energy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9DD8F3-F119-4527-B6BB-7CBCADA235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694" y="1341325"/>
            <a:ext cx="5115106" cy="18429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E6AB977-3356-4651-88F8-FC4253EAAB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916" y="3184245"/>
            <a:ext cx="4965137" cy="36737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C603CAE-A1B8-45D2-9B41-8D98FDD67F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8935" y="662781"/>
            <a:ext cx="3936957" cy="30020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7FEDA85-9016-4A2B-AF35-8689BA7E3012}"/>
              </a:ext>
            </a:extLst>
          </p:cNvPr>
          <p:cNvSpPr txBox="1"/>
          <p:nvPr/>
        </p:nvSpPr>
        <p:spPr>
          <a:xfrm>
            <a:off x="6718935" y="3718679"/>
            <a:ext cx="464046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Potential Fracture Energy precursors to failure: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High Std. Deviation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High Variance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 Steep Decline in Kurtosis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Steep Decline in Energy release rate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F851CE7-59FB-4DAB-A882-35574B59207A}"/>
              </a:ext>
            </a:extLst>
          </p:cNvPr>
          <p:cNvGrpSpPr/>
          <p:nvPr/>
        </p:nvGrpSpPr>
        <p:grpSpPr>
          <a:xfrm>
            <a:off x="1524669" y="1536519"/>
            <a:ext cx="3370338" cy="1299853"/>
            <a:chOff x="2727289" y="4294192"/>
            <a:chExt cx="3370338" cy="1299853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1BE942F-024F-4746-876A-6BA77064B483}"/>
                </a:ext>
              </a:extLst>
            </p:cNvPr>
            <p:cNvSpPr txBox="1"/>
            <p:nvPr/>
          </p:nvSpPr>
          <p:spPr>
            <a:xfrm>
              <a:off x="2727289" y="5286268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1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EBFB710-92EF-4221-97F5-787F4ECB700D}"/>
                </a:ext>
              </a:extLst>
            </p:cNvPr>
            <p:cNvSpPr txBox="1"/>
            <p:nvPr/>
          </p:nvSpPr>
          <p:spPr>
            <a:xfrm>
              <a:off x="3014077" y="5125905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2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AA36BAD-4E97-4F90-95D3-538B859247F5}"/>
                </a:ext>
              </a:extLst>
            </p:cNvPr>
            <p:cNvSpPr txBox="1"/>
            <p:nvPr/>
          </p:nvSpPr>
          <p:spPr>
            <a:xfrm>
              <a:off x="3300188" y="4696919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3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2366CB7-DCDD-46B5-860F-0BDFD4C92F47}"/>
                </a:ext>
              </a:extLst>
            </p:cNvPr>
            <p:cNvSpPr txBox="1"/>
            <p:nvPr/>
          </p:nvSpPr>
          <p:spPr>
            <a:xfrm>
              <a:off x="3902867" y="4529603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4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9FBFAF8-E758-42EB-B2A5-5D8AC4D8DCD8}"/>
                </a:ext>
              </a:extLst>
            </p:cNvPr>
            <p:cNvSpPr txBox="1"/>
            <p:nvPr/>
          </p:nvSpPr>
          <p:spPr>
            <a:xfrm>
              <a:off x="5067173" y="4367427"/>
              <a:ext cx="27603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6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C81C513-2D7E-493F-9A1E-C50D9F63A0AB}"/>
                </a:ext>
              </a:extLst>
            </p:cNvPr>
            <p:cNvSpPr txBox="1"/>
            <p:nvPr/>
          </p:nvSpPr>
          <p:spPr>
            <a:xfrm>
              <a:off x="4228819" y="4479340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5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1034303-5B75-4AD1-ADB2-9E31CEBAF770}"/>
                </a:ext>
              </a:extLst>
            </p:cNvPr>
            <p:cNvSpPr txBox="1"/>
            <p:nvPr/>
          </p:nvSpPr>
          <p:spPr>
            <a:xfrm>
              <a:off x="5821589" y="4294192"/>
              <a:ext cx="27603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7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05AC3A6-17F5-43B7-AD48-12C176444451}"/>
              </a:ext>
            </a:extLst>
          </p:cNvPr>
          <p:cNvGrpSpPr/>
          <p:nvPr/>
        </p:nvGrpSpPr>
        <p:grpSpPr>
          <a:xfrm>
            <a:off x="1627835" y="1536519"/>
            <a:ext cx="3234666" cy="1316220"/>
            <a:chOff x="1627835" y="1536519"/>
            <a:chExt cx="3234666" cy="1316220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F462E34A-5794-467F-B744-CBF72603AE6A}"/>
                </a:ext>
              </a:extLst>
            </p:cNvPr>
            <p:cNvSpPr/>
            <p:nvPr/>
          </p:nvSpPr>
          <p:spPr>
            <a:xfrm>
              <a:off x="1627835" y="2780373"/>
              <a:ext cx="72366" cy="72366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58FD711A-681F-481B-8333-F886182EB2B6}"/>
                </a:ext>
              </a:extLst>
            </p:cNvPr>
            <p:cNvSpPr/>
            <p:nvPr/>
          </p:nvSpPr>
          <p:spPr>
            <a:xfrm>
              <a:off x="1913293" y="2610118"/>
              <a:ext cx="72366" cy="72366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C5645D71-0E20-4C15-919F-7F21DEF6592E}"/>
                </a:ext>
              </a:extLst>
            </p:cNvPr>
            <p:cNvSpPr/>
            <p:nvPr/>
          </p:nvSpPr>
          <p:spPr>
            <a:xfrm>
              <a:off x="2261939" y="2131939"/>
              <a:ext cx="72366" cy="72366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C3174623-F4C1-4252-97A2-3A3D03C3ED2B}"/>
                </a:ext>
              </a:extLst>
            </p:cNvPr>
            <p:cNvSpPr/>
            <p:nvPr/>
          </p:nvSpPr>
          <p:spPr>
            <a:xfrm>
              <a:off x="2794026" y="1771930"/>
              <a:ext cx="72366" cy="72366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313A6DFE-F067-4910-B35F-A8227F68C749}"/>
                </a:ext>
              </a:extLst>
            </p:cNvPr>
            <p:cNvSpPr/>
            <p:nvPr/>
          </p:nvSpPr>
          <p:spPr>
            <a:xfrm>
              <a:off x="3966389" y="1608885"/>
              <a:ext cx="72366" cy="72366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5CFC38DC-CDE6-42A5-BA05-89A26BC114A4}"/>
                </a:ext>
              </a:extLst>
            </p:cNvPr>
            <p:cNvSpPr/>
            <p:nvPr/>
          </p:nvSpPr>
          <p:spPr>
            <a:xfrm>
              <a:off x="4790135" y="1536519"/>
              <a:ext cx="72366" cy="72366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75643B67-B90C-4DDC-93D9-C981137E7A00}"/>
                </a:ext>
              </a:extLst>
            </p:cNvPr>
            <p:cNvSpPr/>
            <p:nvPr/>
          </p:nvSpPr>
          <p:spPr>
            <a:xfrm>
              <a:off x="3113963" y="1718775"/>
              <a:ext cx="72366" cy="72366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207035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64279-633E-4D88-BA9F-4D4112BA17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Results 2: Fracture Energy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532A5F-8A82-4ABE-BAD2-ADCD53602E18}"/>
              </a:ext>
            </a:extLst>
          </p:cNvPr>
          <p:cNvSpPr txBox="1"/>
          <p:nvPr/>
        </p:nvSpPr>
        <p:spPr>
          <a:xfrm>
            <a:off x="6718935" y="3718679"/>
            <a:ext cx="464046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Potential Fracture Energy precursors to failure: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High Std. Deviation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High Variance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strike="sngStrike" dirty="0"/>
              <a:t>Steep Decline in Kurtosis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trike="sngStrike" dirty="0"/>
              <a:t>Steep Decline in Energy release rate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026A6E4-1C29-42AD-830F-6DD386ABCA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7270"/>
            <a:ext cx="6718935" cy="542261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9C472CB-ACCD-48A0-A8AB-EE18D4ED68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6845" y="442231"/>
            <a:ext cx="3735896" cy="298677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F95D485-7502-4F29-A8B7-71003B08CC1C}"/>
              </a:ext>
            </a:extLst>
          </p:cNvPr>
          <p:cNvSpPr/>
          <p:nvPr/>
        </p:nvSpPr>
        <p:spPr>
          <a:xfrm>
            <a:off x="8372657" y="516528"/>
            <a:ext cx="200891" cy="2827541"/>
          </a:xfrm>
          <a:prstGeom prst="rect">
            <a:avLst/>
          </a:prstGeom>
          <a:solidFill>
            <a:schemeClr val="accent6">
              <a:alpha val="4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30E95B5-1BEA-4895-825B-11D3BFCDEB94}"/>
              </a:ext>
            </a:extLst>
          </p:cNvPr>
          <p:cNvSpPr/>
          <p:nvPr/>
        </p:nvSpPr>
        <p:spPr>
          <a:xfrm>
            <a:off x="2178044" y="1217270"/>
            <a:ext cx="213900" cy="5192429"/>
          </a:xfrm>
          <a:prstGeom prst="rect">
            <a:avLst/>
          </a:prstGeom>
          <a:solidFill>
            <a:schemeClr val="accent6">
              <a:alpha val="4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85486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A3B202-7D4F-45A8-AF37-38F1E62925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Methods 3: Moment Magnitude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083D565-3CCE-4E67-BC56-F1B59A66A1E0}"/>
                  </a:ext>
                </a:extLst>
              </p:cNvPr>
              <p:cNvSpPr/>
              <p:nvPr/>
            </p:nvSpPr>
            <p:spPr>
              <a:xfrm>
                <a:off x="7753649" y="1540504"/>
                <a:ext cx="4043363" cy="166199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350" dirty="0"/>
                  <a:t>AE events follow power law frequency-magnitude relationship</a:t>
                </a:r>
              </a:p>
              <a:p>
                <a:endParaRPr lang="en-US" sz="1350" i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35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𝑁</m:t>
                          </m:r>
                          <m:d>
                            <m:d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</m:d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𝑏𝑀</m:t>
                          </m:r>
                        </m:e>
                      </m:func>
                    </m:oMath>
                  </m:oMathPara>
                </a14:m>
                <a:endParaRPr lang="en-US" sz="1350" dirty="0"/>
              </a:p>
              <a:p>
                <a:endParaRPr lang="en-US" sz="1350" dirty="0"/>
              </a:p>
              <a:p>
                <a:r>
                  <a:rPr lang="en-US" sz="1050" dirty="0"/>
                  <a:t>N= number of earthquakes greater than magnitude M</a:t>
                </a:r>
              </a:p>
              <a:p>
                <a:r>
                  <a:rPr lang="en-US" sz="1050" dirty="0"/>
                  <a:t>b = slope of frequency magnitude relationship</a:t>
                </a:r>
              </a:p>
              <a:p>
                <a:endParaRPr lang="en-US" sz="135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083D565-3CCE-4E67-BC56-F1B59A66A1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3649" y="1540504"/>
                <a:ext cx="4043363" cy="1661993"/>
              </a:xfrm>
              <a:prstGeom prst="rect">
                <a:avLst/>
              </a:prstGeom>
              <a:blipFill>
                <a:blip r:embed="rId2"/>
                <a:stretch>
                  <a:fillRect l="-452" t="-7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FBAEC756-C356-4BDC-A355-CE12239A4F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5548" y="3202497"/>
            <a:ext cx="4148183" cy="311113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2F93FAF-8710-426A-9892-BF6DA2CD28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995" y="1497414"/>
            <a:ext cx="3524075" cy="13566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6AEEC1D-DCD1-420C-BE51-9713B8F9AC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995" y="2697253"/>
            <a:ext cx="5083292" cy="289683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B4060FE-2CE3-4D0B-BC00-31E244833675}"/>
              </a:ext>
            </a:extLst>
          </p:cNvPr>
          <p:cNvSpPr txBox="1"/>
          <p:nvPr/>
        </p:nvSpPr>
        <p:spPr>
          <a:xfrm>
            <a:off x="568995" y="985929"/>
            <a:ext cx="45322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Spatial and Temporal clustering of Microcracks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F75B7CB-E7C8-477D-8D8F-D7C9FA796051}"/>
                  </a:ext>
                </a:extLst>
              </p:cNvPr>
              <p:cNvSpPr/>
              <p:nvPr/>
            </p:nvSpPr>
            <p:spPr>
              <a:xfrm>
                <a:off x="638269" y="5700902"/>
                <a:ext cx="2536204" cy="6127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𝑙𝑜𝑔</m:t>
                          </m:r>
                        </m:e>
                        <m: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i="0">
                          <a:latin typeface="Cambria Math" panose="02040503050406030204" pitchFamily="18" charset="0"/>
                        </a:rPr>
                        <m:t>−2.9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F75B7CB-E7C8-477D-8D8F-D7C9FA7960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269" y="5700902"/>
                <a:ext cx="2536204" cy="6127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264982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AFA5AB-ED9E-4F1B-ADC6-2642E8AD67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492"/>
            <a:ext cx="10515600" cy="1325563"/>
          </a:xfrm>
        </p:spPr>
        <p:txBody>
          <a:bodyPr/>
          <a:lstStyle/>
          <a:p>
            <a:r>
              <a:rPr lang="en-US" dirty="0"/>
              <a:t>Results 3: b-value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A811A6A1-8003-4379-8034-84B35F6A73B1}"/>
              </a:ext>
            </a:extLst>
          </p:cNvPr>
          <p:cNvGrpSpPr/>
          <p:nvPr/>
        </p:nvGrpSpPr>
        <p:grpSpPr>
          <a:xfrm>
            <a:off x="0" y="2918306"/>
            <a:ext cx="5115106" cy="1842920"/>
            <a:chOff x="142694" y="1341325"/>
            <a:chExt cx="5115106" cy="184292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5638C0F-88FE-4022-9A72-065BD836E4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2694" y="1341325"/>
              <a:ext cx="5115106" cy="1842920"/>
            </a:xfrm>
            <a:prstGeom prst="rect">
              <a:avLst/>
            </a:prstGeom>
          </p:spPr>
        </p:pic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755DB89C-A0FB-4625-919C-52EFC362CF1C}"/>
                </a:ext>
              </a:extLst>
            </p:cNvPr>
            <p:cNvGrpSpPr/>
            <p:nvPr/>
          </p:nvGrpSpPr>
          <p:grpSpPr>
            <a:xfrm>
              <a:off x="1524669" y="1536519"/>
              <a:ext cx="3370338" cy="1299853"/>
              <a:chOff x="2727289" y="4294192"/>
              <a:chExt cx="3370338" cy="1299853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F7AB27C-09B9-4649-9AEF-7B7AE3D7C7BF}"/>
                  </a:ext>
                </a:extLst>
              </p:cNvPr>
              <p:cNvSpPr txBox="1"/>
              <p:nvPr/>
            </p:nvSpPr>
            <p:spPr>
              <a:xfrm>
                <a:off x="2727289" y="5286268"/>
                <a:ext cx="27603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/>
                  <a:t>1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D242D60-0C81-467A-B8F2-7DAED106993C}"/>
                  </a:ext>
                </a:extLst>
              </p:cNvPr>
              <p:cNvSpPr txBox="1"/>
              <p:nvPr/>
            </p:nvSpPr>
            <p:spPr>
              <a:xfrm>
                <a:off x="3014077" y="5125905"/>
                <a:ext cx="27603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/>
                  <a:t>2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FA448ED-B66B-4FCE-9F0D-1B95C68A1097}"/>
                  </a:ext>
                </a:extLst>
              </p:cNvPr>
              <p:cNvSpPr txBox="1"/>
              <p:nvPr/>
            </p:nvSpPr>
            <p:spPr>
              <a:xfrm>
                <a:off x="3300188" y="4696919"/>
                <a:ext cx="27603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/>
                  <a:t>3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856B53C-EE38-4A52-8973-985A37AB4E90}"/>
                  </a:ext>
                </a:extLst>
              </p:cNvPr>
              <p:cNvSpPr txBox="1"/>
              <p:nvPr/>
            </p:nvSpPr>
            <p:spPr>
              <a:xfrm>
                <a:off x="3902867" y="4529603"/>
                <a:ext cx="27603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/>
                  <a:t>4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24A1C5E-438D-4815-8DC5-0884AC5EB914}"/>
                  </a:ext>
                </a:extLst>
              </p:cNvPr>
              <p:cNvSpPr txBox="1"/>
              <p:nvPr/>
            </p:nvSpPr>
            <p:spPr>
              <a:xfrm>
                <a:off x="5067173" y="4367427"/>
                <a:ext cx="27603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/>
                  <a:t>6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921325D-EB79-4AAC-877B-0E2D00C02634}"/>
                  </a:ext>
                </a:extLst>
              </p:cNvPr>
              <p:cNvSpPr txBox="1"/>
              <p:nvPr/>
            </p:nvSpPr>
            <p:spPr>
              <a:xfrm>
                <a:off x="4228819" y="4479340"/>
                <a:ext cx="27603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/>
                  <a:t>5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AA1DDCB-23F2-4DEE-A337-60BFD7CC4128}"/>
                  </a:ext>
                </a:extLst>
              </p:cNvPr>
              <p:cNvSpPr txBox="1"/>
              <p:nvPr/>
            </p:nvSpPr>
            <p:spPr>
              <a:xfrm>
                <a:off x="5821589" y="4294192"/>
                <a:ext cx="27603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/>
                  <a:t>7</a:t>
                </a:r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52623F79-904B-46C3-BCA5-60F431E1E3B7}"/>
                </a:ext>
              </a:extLst>
            </p:cNvPr>
            <p:cNvGrpSpPr/>
            <p:nvPr/>
          </p:nvGrpSpPr>
          <p:grpSpPr>
            <a:xfrm>
              <a:off x="1627835" y="1536519"/>
              <a:ext cx="3234666" cy="1316220"/>
              <a:chOff x="1627835" y="1536519"/>
              <a:chExt cx="3234666" cy="1316220"/>
            </a:xfrm>
          </p:grpSpPr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A8F303C4-1834-4891-BE6B-20D7EB62E0F8}"/>
                  </a:ext>
                </a:extLst>
              </p:cNvPr>
              <p:cNvSpPr/>
              <p:nvPr/>
            </p:nvSpPr>
            <p:spPr>
              <a:xfrm>
                <a:off x="1627835" y="2780373"/>
                <a:ext cx="72366" cy="72366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EA81CDF0-E400-4F80-9A59-3A1F763823E5}"/>
                  </a:ext>
                </a:extLst>
              </p:cNvPr>
              <p:cNvSpPr/>
              <p:nvPr/>
            </p:nvSpPr>
            <p:spPr>
              <a:xfrm>
                <a:off x="1913293" y="2610118"/>
                <a:ext cx="72366" cy="72366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4C9E694A-FA35-472F-838C-617FB27CDD07}"/>
                  </a:ext>
                </a:extLst>
              </p:cNvPr>
              <p:cNvSpPr/>
              <p:nvPr/>
            </p:nvSpPr>
            <p:spPr>
              <a:xfrm>
                <a:off x="2261939" y="2131939"/>
                <a:ext cx="72366" cy="72366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AFB74ACB-D22D-4676-A9D1-C0C51EDF7E20}"/>
                  </a:ext>
                </a:extLst>
              </p:cNvPr>
              <p:cNvSpPr/>
              <p:nvPr/>
            </p:nvSpPr>
            <p:spPr>
              <a:xfrm>
                <a:off x="2794026" y="1771930"/>
                <a:ext cx="72366" cy="72366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87BFFECF-59E8-44BF-B60D-9B6F351AB721}"/>
                  </a:ext>
                </a:extLst>
              </p:cNvPr>
              <p:cNvSpPr/>
              <p:nvPr/>
            </p:nvSpPr>
            <p:spPr>
              <a:xfrm>
                <a:off x="3966389" y="1608885"/>
                <a:ext cx="72366" cy="72366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603D6592-6643-4FFC-AD94-E3E8435BA3A4}"/>
                  </a:ext>
                </a:extLst>
              </p:cNvPr>
              <p:cNvSpPr/>
              <p:nvPr/>
            </p:nvSpPr>
            <p:spPr>
              <a:xfrm>
                <a:off x="4790135" y="1536519"/>
                <a:ext cx="72366" cy="72366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655F95E5-F84D-436C-AF4E-64D4E2E4D085}"/>
                  </a:ext>
                </a:extLst>
              </p:cNvPr>
              <p:cNvSpPr/>
              <p:nvPr/>
            </p:nvSpPr>
            <p:spPr>
              <a:xfrm>
                <a:off x="3113963" y="1718775"/>
                <a:ext cx="72366" cy="72366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86F889B6-E2D8-43BD-BC84-4316D9FCC3A1}"/>
              </a:ext>
            </a:extLst>
          </p:cNvPr>
          <p:cNvGrpSpPr/>
          <p:nvPr/>
        </p:nvGrpSpPr>
        <p:grpSpPr>
          <a:xfrm>
            <a:off x="6126" y="961952"/>
            <a:ext cx="5108980" cy="1860007"/>
            <a:chOff x="0" y="1471083"/>
            <a:chExt cx="7216870" cy="2627418"/>
          </a:xfrm>
        </p:grpSpPr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9F34EE51-2F1E-4D59-8279-5554E3B5F8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1471083"/>
              <a:ext cx="7216870" cy="2627418"/>
            </a:xfrm>
            <a:prstGeom prst="rect">
              <a:avLst/>
            </a:prstGeom>
          </p:spPr>
        </p:pic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429B7BBF-DD04-47FC-A80F-021FBDDE2FC2}"/>
                </a:ext>
              </a:extLst>
            </p:cNvPr>
            <p:cNvGrpSpPr/>
            <p:nvPr/>
          </p:nvGrpSpPr>
          <p:grpSpPr>
            <a:xfrm>
              <a:off x="2045057" y="2140589"/>
              <a:ext cx="4545282" cy="862317"/>
              <a:chOff x="2101442" y="4212670"/>
              <a:chExt cx="4545282" cy="862317"/>
            </a:xfrm>
          </p:grpSpPr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21D6EC46-2E60-4E88-8F75-61DDFA8B2110}"/>
                  </a:ext>
                </a:extLst>
              </p:cNvPr>
              <p:cNvSpPr/>
              <p:nvPr/>
            </p:nvSpPr>
            <p:spPr>
              <a:xfrm>
                <a:off x="2101442" y="4471332"/>
                <a:ext cx="109057" cy="109057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5C2239CB-4A59-4826-A465-FC43A4CCEC0B}"/>
                  </a:ext>
                </a:extLst>
              </p:cNvPr>
              <p:cNvSpPr/>
              <p:nvPr/>
            </p:nvSpPr>
            <p:spPr>
              <a:xfrm>
                <a:off x="2522290" y="4212671"/>
                <a:ext cx="109057" cy="109057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4D04E993-6B28-4308-B7D1-DD7830E743C7}"/>
                  </a:ext>
                </a:extLst>
              </p:cNvPr>
              <p:cNvSpPr/>
              <p:nvPr/>
            </p:nvSpPr>
            <p:spPr>
              <a:xfrm>
                <a:off x="2950129" y="4212670"/>
                <a:ext cx="109057" cy="109057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3F5F60F6-0173-4B31-81C2-D56B15ED3ACF}"/>
                  </a:ext>
                </a:extLst>
              </p:cNvPr>
              <p:cNvSpPr/>
              <p:nvPr/>
            </p:nvSpPr>
            <p:spPr>
              <a:xfrm>
                <a:off x="3555763" y="4693287"/>
                <a:ext cx="109057" cy="109057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E3F7ED12-43D2-4CCD-A53A-CDCEB62B0FAA}"/>
                  </a:ext>
                </a:extLst>
              </p:cNvPr>
              <p:cNvSpPr/>
              <p:nvPr/>
            </p:nvSpPr>
            <p:spPr>
              <a:xfrm>
                <a:off x="6537667" y="4965930"/>
                <a:ext cx="109057" cy="109057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384F934A-C00E-4C64-AB66-28DE1C5F00C7}"/>
                  </a:ext>
                </a:extLst>
              </p:cNvPr>
              <p:cNvSpPr/>
              <p:nvPr/>
            </p:nvSpPr>
            <p:spPr>
              <a:xfrm>
                <a:off x="5215156" y="4965930"/>
                <a:ext cx="109057" cy="109057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904026C3-344B-4C69-8F98-7F5674620A87}"/>
                  </a:ext>
                </a:extLst>
              </p:cNvPr>
              <p:cNvSpPr/>
              <p:nvPr/>
            </p:nvSpPr>
            <p:spPr>
              <a:xfrm>
                <a:off x="3991743" y="4901703"/>
                <a:ext cx="109057" cy="109057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0FBCF28E-F87D-4FF7-976F-9F4CD0686B68}"/>
                </a:ext>
              </a:extLst>
            </p:cNvPr>
            <p:cNvGrpSpPr/>
            <p:nvPr/>
          </p:nvGrpSpPr>
          <p:grpSpPr>
            <a:xfrm>
              <a:off x="1848804" y="1782811"/>
              <a:ext cx="4694264" cy="1105040"/>
              <a:chOff x="1905189" y="3854892"/>
              <a:chExt cx="4694264" cy="1105040"/>
            </a:xfrm>
          </p:grpSpPr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732D5A31-BAED-47CB-BC3C-C1AF242CB44E}"/>
                  </a:ext>
                </a:extLst>
              </p:cNvPr>
              <p:cNvSpPr txBox="1"/>
              <p:nvPr/>
            </p:nvSpPr>
            <p:spPr>
              <a:xfrm>
                <a:off x="1905189" y="4097357"/>
                <a:ext cx="27603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/>
                  <a:t>1</a:t>
                </a: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56BAA6CA-6A92-47D7-9BDE-1579D475609A}"/>
                  </a:ext>
                </a:extLst>
              </p:cNvPr>
              <p:cNvSpPr txBox="1"/>
              <p:nvPr/>
            </p:nvSpPr>
            <p:spPr>
              <a:xfrm>
                <a:off x="2365579" y="3854892"/>
                <a:ext cx="27603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/>
                  <a:t>2</a:t>
                </a: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0C96FF2B-D723-4DA2-81F2-C91B40BD7136}"/>
                  </a:ext>
                </a:extLst>
              </p:cNvPr>
              <p:cNvSpPr txBox="1"/>
              <p:nvPr/>
            </p:nvSpPr>
            <p:spPr>
              <a:xfrm>
                <a:off x="2825969" y="3857617"/>
                <a:ext cx="27603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/>
                  <a:t>3</a:t>
                </a: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1A4EF1D4-1E72-4491-AC31-B78567775429}"/>
                  </a:ext>
                </a:extLst>
              </p:cNvPr>
              <p:cNvSpPr txBox="1"/>
              <p:nvPr/>
            </p:nvSpPr>
            <p:spPr>
              <a:xfrm>
                <a:off x="3409152" y="4317443"/>
                <a:ext cx="27603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/>
                  <a:t>4</a:t>
                </a: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5F4EB918-8AD5-40B0-B02C-136E0BB12201}"/>
                  </a:ext>
                </a:extLst>
              </p:cNvPr>
              <p:cNvSpPr txBox="1"/>
              <p:nvPr/>
            </p:nvSpPr>
            <p:spPr>
              <a:xfrm>
                <a:off x="5069479" y="4652155"/>
                <a:ext cx="27603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/>
                  <a:t>6</a:t>
                </a: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8A27B8AF-89DD-47D1-9738-17D1ECA9DB16}"/>
                  </a:ext>
                </a:extLst>
              </p:cNvPr>
              <p:cNvSpPr txBox="1"/>
              <p:nvPr/>
            </p:nvSpPr>
            <p:spPr>
              <a:xfrm>
                <a:off x="3856026" y="4558793"/>
                <a:ext cx="27603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/>
                  <a:t>5</a:t>
                </a: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F1EDEFE2-50DA-4989-845C-EA5760EE6A19}"/>
                  </a:ext>
                </a:extLst>
              </p:cNvPr>
              <p:cNvSpPr txBox="1"/>
              <p:nvPr/>
            </p:nvSpPr>
            <p:spPr>
              <a:xfrm>
                <a:off x="6323415" y="4625220"/>
                <a:ext cx="27603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/>
                  <a:t>7</a:t>
                </a:r>
              </a:p>
            </p:txBody>
          </p:sp>
        </p:grpSp>
      </p:grpSp>
      <p:pic>
        <p:nvPicPr>
          <p:cNvPr id="60" name="Picture 59">
            <a:extLst>
              <a:ext uri="{FF2B5EF4-FFF2-40B4-BE49-F238E27FC236}">
                <a16:creationId xmlns:a16="http://schemas.microsoft.com/office/drawing/2014/main" id="{388956FB-FDE4-4A5D-B0DC-EBA63E1E87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90" y="4781523"/>
            <a:ext cx="4918310" cy="1755172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BC85DCF4-92F0-44C2-92C4-FE6BF79EF1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2358" y="161898"/>
            <a:ext cx="5838825" cy="4619625"/>
          </a:xfrm>
          <a:prstGeom prst="rect">
            <a:avLst/>
          </a:prstGeom>
        </p:spPr>
      </p:pic>
      <p:sp>
        <p:nvSpPr>
          <p:cNvPr id="62" name="Rectangle 61">
            <a:extLst>
              <a:ext uri="{FF2B5EF4-FFF2-40B4-BE49-F238E27FC236}">
                <a16:creationId xmlns:a16="http://schemas.microsoft.com/office/drawing/2014/main" id="{D3D1A8E2-D63A-44AF-83AD-E48FE1A2A2F6}"/>
              </a:ext>
            </a:extLst>
          </p:cNvPr>
          <p:cNvSpPr/>
          <p:nvPr/>
        </p:nvSpPr>
        <p:spPr>
          <a:xfrm>
            <a:off x="7821592" y="2256345"/>
            <a:ext cx="177019" cy="2332434"/>
          </a:xfrm>
          <a:prstGeom prst="rect">
            <a:avLst/>
          </a:prstGeom>
          <a:solidFill>
            <a:schemeClr val="accent6">
              <a:alpha val="4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B67CE28D-98D0-4589-8AFF-A68D9A9EC630}"/>
              </a:ext>
            </a:extLst>
          </p:cNvPr>
          <p:cNvSpPr txBox="1"/>
          <p:nvPr/>
        </p:nvSpPr>
        <p:spPr>
          <a:xfrm>
            <a:off x="5875134" y="4920929"/>
            <a:ext cx="509766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Potential Moment precursors to failure: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Decline in b-values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93557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602B4B-BAFF-46A6-81DE-2E270DA2C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b-value mean? 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D038974-0F81-4C3A-B6C6-B6D2417871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919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ABE928-E083-4F9E-A6A5-8F8E6C9A9D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846"/>
            <a:ext cx="10515600" cy="1325563"/>
          </a:xfrm>
        </p:spPr>
        <p:txBody>
          <a:bodyPr/>
          <a:lstStyle/>
          <a:p>
            <a:r>
              <a:rPr lang="en-US" dirty="0"/>
              <a:t>Methods 4: Fractal Dimension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38C19D0-47E4-4BDE-8FE4-38F5D0F867F3}"/>
              </a:ext>
            </a:extLst>
          </p:cNvPr>
          <p:cNvGrpSpPr/>
          <p:nvPr/>
        </p:nvGrpSpPr>
        <p:grpSpPr>
          <a:xfrm>
            <a:off x="399741" y="1314153"/>
            <a:ext cx="5108980" cy="1860007"/>
            <a:chOff x="0" y="1471083"/>
            <a:chExt cx="7216870" cy="262741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165F31B-6DBD-45F6-8D2D-58A0A17585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471083"/>
              <a:ext cx="7216870" cy="2627418"/>
            </a:xfrm>
            <a:prstGeom prst="rect">
              <a:avLst/>
            </a:prstGeom>
          </p:spPr>
        </p:pic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1E915D17-F61E-44F4-949A-D933B6E2C452}"/>
                </a:ext>
              </a:extLst>
            </p:cNvPr>
            <p:cNvGrpSpPr/>
            <p:nvPr/>
          </p:nvGrpSpPr>
          <p:grpSpPr>
            <a:xfrm>
              <a:off x="2045057" y="2140589"/>
              <a:ext cx="4545282" cy="862317"/>
              <a:chOff x="2101442" y="4212670"/>
              <a:chExt cx="4545282" cy="862317"/>
            </a:xfrm>
          </p:grpSpPr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130DBD36-7AC2-47AE-9723-3227E0D930F4}"/>
                  </a:ext>
                </a:extLst>
              </p:cNvPr>
              <p:cNvSpPr/>
              <p:nvPr/>
            </p:nvSpPr>
            <p:spPr>
              <a:xfrm>
                <a:off x="2101442" y="4471332"/>
                <a:ext cx="109057" cy="109057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0BB0AB6D-F6DE-4EC3-895E-BF055CA2D4FB}"/>
                  </a:ext>
                </a:extLst>
              </p:cNvPr>
              <p:cNvSpPr/>
              <p:nvPr/>
            </p:nvSpPr>
            <p:spPr>
              <a:xfrm>
                <a:off x="2522290" y="4212671"/>
                <a:ext cx="109057" cy="109057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F9AF8ED4-8622-4DBC-B262-6C7E260F6820}"/>
                  </a:ext>
                </a:extLst>
              </p:cNvPr>
              <p:cNvSpPr/>
              <p:nvPr/>
            </p:nvSpPr>
            <p:spPr>
              <a:xfrm>
                <a:off x="2950129" y="4212670"/>
                <a:ext cx="109057" cy="109057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59BF39DA-229C-4852-BCFC-AFB75006E728}"/>
                  </a:ext>
                </a:extLst>
              </p:cNvPr>
              <p:cNvSpPr/>
              <p:nvPr/>
            </p:nvSpPr>
            <p:spPr>
              <a:xfrm>
                <a:off x="3555763" y="4693287"/>
                <a:ext cx="109057" cy="109057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E7ADFDF7-739F-4C5E-917B-50EDF84B3DB0}"/>
                  </a:ext>
                </a:extLst>
              </p:cNvPr>
              <p:cNvSpPr/>
              <p:nvPr/>
            </p:nvSpPr>
            <p:spPr>
              <a:xfrm>
                <a:off x="6537667" y="4965930"/>
                <a:ext cx="109057" cy="109057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4AA8B4DB-7987-464F-BE03-6D3DB8ED7A51}"/>
                  </a:ext>
                </a:extLst>
              </p:cNvPr>
              <p:cNvSpPr/>
              <p:nvPr/>
            </p:nvSpPr>
            <p:spPr>
              <a:xfrm>
                <a:off x="5215156" y="4965930"/>
                <a:ext cx="109057" cy="109057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E822FBD0-C58E-4098-A424-D5232774F878}"/>
                  </a:ext>
                </a:extLst>
              </p:cNvPr>
              <p:cNvSpPr/>
              <p:nvPr/>
            </p:nvSpPr>
            <p:spPr>
              <a:xfrm>
                <a:off x="3991743" y="4901703"/>
                <a:ext cx="109057" cy="109057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82B8FD92-C62D-44C0-8BF8-ADBD3110E23B}"/>
                </a:ext>
              </a:extLst>
            </p:cNvPr>
            <p:cNvGrpSpPr/>
            <p:nvPr/>
          </p:nvGrpSpPr>
          <p:grpSpPr>
            <a:xfrm>
              <a:off x="1848804" y="1782811"/>
              <a:ext cx="4694264" cy="1105040"/>
              <a:chOff x="1905189" y="3854892"/>
              <a:chExt cx="4694264" cy="1105040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3CA5CE4-9D79-4473-A307-4BC8B9679B8C}"/>
                  </a:ext>
                </a:extLst>
              </p:cNvPr>
              <p:cNvSpPr txBox="1"/>
              <p:nvPr/>
            </p:nvSpPr>
            <p:spPr>
              <a:xfrm>
                <a:off x="1905189" y="4097357"/>
                <a:ext cx="27603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/>
                  <a:t>1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B27C5F1-D913-487A-84E1-8E1D08AEC1AC}"/>
                  </a:ext>
                </a:extLst>
              </p:cNvPr>
              <p:cNvSpPr txBox="1"/>
              <p:nvPr/>
            </p:nvSpPr>
            <p:spPr>
              <a:xfrm>
                <a:off x="2365579" y="3854892"/>
                <a:ext cx="27603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/>
                  <a:t>2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0ABF43D-D5D1-42DC-835E-76AF5DF15A29}"/>
                  </a:ext>
                </a:extLst>
              </p:cNvPr>
              <p:cNvSpPr txBox="1"/>
              <p:nvPr/>
            </p:nvSpPr>
            <p:spPr>
              <a:xfrm>
                <a:off x="2825969" y="3857617"/>
                <a:ext cx="27603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/>
                  <a:t>3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804793D-0C10-40A6-BE53-08BA5ECC61D4}"/>
                  </a:ext>
                </a:extLst>
              </p:cNvPr>
              <p:cNvSpPr txBox="1"/>
              <p:nvPr/>
            </p:nvSpPr>
            <p:spPr>
              <a:xfrm>
                <a:off x="3409152" y="4317443"/>
                <a:ext cx="27603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/>
                  <a:t>4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2E8A4A7-BCCC-4292-A4FF-B793E798D1ED}"/>
                  </a:ext>
                </a:extLst>
              </p:cNvPr>
              <p:cNvSpPr txBox="1"/>
              <p:nvPr/>
            </p:nvSpPr>
            <p:spPr>
              <a:xfrm>
                <a:off x="5069479" y="4652155"/>
                <a:ext cx="27603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/>
                  <a:t>6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FE827AB-44EF-498E-909F-5C8FC547359F}"/>
                  </a:ext>
                </a:extLst>
              </p:cNvPr>
              <p:cNvSpPr txBox="1"/>
              <p:nvPr/>
            </p:nvSpPr>
            <p:spPr>
              <a:xfrm>
                <a:off x="3856026" y="4558793"/>
                <a:ext cx="27603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/>
                  <a:t>5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1AFFCCF-828D-4A4D-9ADF-018D41AECED2}"/>
                  </a:ext>
                </a:extLst>
              </p:cNvPr>
              <p:cNvSpPr txBox="1"/>
              <p:nvPr/>
            </p:nvSpPr>
            <p:spPr>
              <a:xfrm>
                <a:off x="6323415" y="4625220"/>
                <a:ext cx="27603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/>
                  <a:t>7</a:t>
                </a:r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732D1300-EE24-4FAE-B83B-DB012A3C3702}"/>
                  </a:ext>
                </a:extLst>
              </p:cNvPr>
              <p:cNvSpPr/>
              <p:nvPr/>
            </p:nvSpPr>
            <p:spPr>
              <a:xfrm>
                <a:off x="6811557" y="1342409"/>
                <a:ext cx="4007644" cy="162005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350" dirty="0"/>
                  <a:t>Correlation Integral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50" i="1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d>
                      <m:r>
                        <a:rPr lang="en-US" sz="135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𝑁</m:t>
                          </m:r>
                          <m:d>
                            <m:d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den>
                      </m:f>
                      <m:r>
                        <a:rPr lang="en-US" sz="1350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  <a:p>
                <a:endParaRPr lang="en-US" sz="135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50" i="1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d>
                      <m:r>
                        <a:rPr lang="en-US" sz="135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35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135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sz="13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sz="13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sup>
                      </m:sSup>
                    </m:oMath>
                  </m:oMathPara>
                </a14:m>
                <a:endParaRPr lang="en-US" sz="1350" i="1" dirty="0"/>
              </a:p>
              <a:p>
                <a:r>
                  <a:rPr lang="en-US" sz="1050" dirty="0"/>
                  <a:t>D is the fractal dimension, </a:t>
                </a:r>
              </a:p>
              <a:p>
                <a:r>
                  <a:rPr lang="en-US" sz="1050" dirty="0"/>
                  <a:t>N is the number of micro-fracture pairs</a:t>
                </a:r>
              </a:p>
              <a:p>
                <a:r>
                  <a:rPr lang="en-US" sz="1050" dirty="0"/>
                  <a:t>R is the radius</a:t>
                </a: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732D1300-EE24-4FAE-B83B-DB012A3C37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1557" y="1342409"/>
                <a:ext cx="4007644" cy="1620059"/>
              </a:xfrm>
              <a:prstGeom prst="rect">
                <a:avLst/>
              </a:prstGeom>
              <a:blipFill>
                <a:blip r:embed="rId3"/>
                <a:stretch>
                  <a:fillRect l="-304" t="-376" b="-1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ectangle 22">
            <a:extLst>
              <a:ext uri="{FF2B5EF4-FFF2-40B4-BE49-F238E27FC236}">
                <a16:creationId xmlns:a16="http://schemas.microsoft.com/office/drawing/2014/main" id="{363FBBAB-3D4A-4A06-AFF8-9D945466098A}"/>
              </a:ext>
            </a:extLst>
          </p:cNvPr>
          <p:cNvSpPr/>
          <p:nvPr/>
        </p:nvSpPr>
        <p:spPr>
          <a:xfrm>
            <a:off x="6811557" y="6072199"/>
            <a:ext cx="4129088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50" b="1" dirty="0"/>
              <a:t>High D-value: Distributed Damage </a:t>
            </a:r>
          </a:p>
          <a:p>
            <a:r>
              <a:rPr lang="en-US" sz="1350" b="1" dirty="0"/>
              <a:t>Low D-value: Localized Damage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029A69A9-AEF1-4ACF-A1C3-86529C59DA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3073" y="2955880"/>
            <a:ext cx="4155091" cy="3116319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7711775-FD22-458B-84A9-77BD0B83CC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001" y="3365661"/>
            <a:ext cx="4812562" cy="3475493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74F10378-4514-4AD2-A9D8-93BCD16C41D3}"/>
              </a:ext>
            </a:extLst>
          </p:cNvPr>
          <p:cNvSpPr txBox="1"/>
          <p:nvPr/>
        </p:nvSpPr>
        <p:spPr>
          <a:xfrm>
            <a:off x="653747" y="3256720"/>
            <a:ext cx="195413" cy="217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BE5F315-4E31-43AA-9253-50223FDA701D}"/>
              </a:ext>
            </a:extLst>
          </p:cNvPr>
          <p:cNvSpPr txBox="1"/>
          <p:nvPr/>
        </p:nvSpPr>
        <p:spPr>
          <a:xfrm>
            <a:off x="3127086" y="3256720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3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D1E153C-1C2D-4C64-BBE7-D204ECB1B2FC}"/>
              </a:ext>
            </a:extLst>
          </p:cNvPr>
          <p:cNvSpPr txBox="1"/>
          <p:nvPr/>
        </p:nvSpPr>
        <p:spPr>
          <a:xfrm>
            <a:off x="653747" y="4885525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5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3E5223D-5E9D-4539-8CFC-6034D35CF194}"/>
              </a:ext>
            </a:extLst>
          </p:cNvPr>
          <p:cNvSpPr txBox="1"/>
          <p:nvPr/>
        </p:nvSpPr>
        <p:spPr>
          <a:xfrm>
            <a:off x="3089590" y="4865300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42367469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C6935-8EB9-40EE-8FE3-4095E36B46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lang="en-US" dirty="0"/>
              <a:t>Results 4: D-value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66B40BDC-1EDD-4567-9C88-62A9E52F1824}"/>
              </a:ext>
            </a:extLst>
          </p:cNvPr>
          <p:cNvGrpSpPr/>
          <p:nvPr/>
        </p:nvGrpSpPr>
        <p:grpSpPr>
          <a:xfrm>
            <a:off x="101600" y="2918306"/>
            <a:ext cx="5115106" cy="1842920"/>
            <a:chOff x="142694" y="1341325"/>
            <a:chExt cx="5115106" cy="1842920"/>
          </a:xfrm>
        </p:grpSpPr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92E2439D-AA88-44D6-8145-F3C9997D1B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2694" y="1341325"/>
              <a:ext cx="5115106" cy="1842920"/>
            </a:xfrm>
            <a:prstGeom prst="rect">
              <a:avLst/>
            </a:prstGeom>
          </p:spPr>
        </p:pic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0A5AEDDB-9E20-4C7D-8814-581F6B06F96E}"/>
                </a:ext>
              </a:extLst>
            </p:cNvPr>
            <p:cNvGrpSpPr/>
            <p:nvPr/>
          </p:nvGrpSpPr>
          <p:grpSpPr>
            <a:xfrm>
              <a:off x="1524669" y="1536519"/>
              <a:ext cx="3370338" cy="1299853"/>
              <a:chOff x="2727289" y="4294192"/>
              <a:chExt cx="3370338" cy="1299853"/>
            </a:xfrm>
          </p:grpSpPr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D65863D-734E-44BE-B4AA-980843EC12C3}"/>
                  </a:ext>
                </a:extLst>
              </p:cNvPr>
              <p:cNvSpPr txBox="1"/>
              <p:nvPr/>
            </p:nvSpPr>
            <p:spPr>
              <a:xfrm>
                <a:off x="2727289" y="5286268"/>
                <a:ext cx="27603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/>
                  <a:t>1</a:t>
                </a: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760A0157-9882-4C11-8752-3B4BEC51A1D9}"/>
                  </a:ext>
                </a:extLst>
              </p:cNvPr>
              <p:cNvSpPr txBox="1"/>
              <p:nvPr/>
            </p:nvSpPr>
            <p:spPr>
              <a:xfrm>
                <a:off x="3014077" y="5125905"/>
                <a:ext cx="27603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/>
                  <a:t>2</a:t>
                </a: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D8B32D1F-56FB-4505-8DAC-F04ABDD14405}"/>
                  </a:ext>
                </a:extLst>
              </p:cNvPr>
              <p:cNvSpPr txBox="1"/>
              <p:nvPr/>
            </p:nvSpPr>
            <p:spPr>
              <a:xfrm>
                <a:off x="3300188" y="4696919"/>
                <a:ext cx="27603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/>
                  <a:t>3</a:t>
                </a: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0824A081-6BD2-4325-A454-A6D1692FC868}"/>
                  </a:ext>
                </a:extLst>
              </p:cNvPr>
              <p:cNvSpPr txBox="1"/>
              <p:nvPr/>
            </p:nvSpPr>
            <p:spPr>
              <a:xfrm>
                <a:off x="3902867" y="4529603"/>
                <a:ext cx="27603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/>
                  <a:t>4</a:t>
                </a: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A84D5224-D1F8-4A7C-A283-60D9D9767FE6}"/>
                  </a:ext>
                </a:extLst>
              </p:cNvPr>
              <p:cNvSpPr txBox="1"/>
              <p:nvPr/>
            </p:nvSpPr>
            <p:spPr>
              <a:xfrm>
                <a:off x="5067173" y="4367427"/>
                <a:ext cx="27603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/>
                  <a:t>6</a:t>
                </a: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BCF1A4C9-B19C-48C6-95F0-6DE370DD6821}"/>
                  </a:ext>
                </a:extLst>
              </p:cNvPr>
              <p:cNvSpPr txBox="1"/>
              <p:nvPr/>
            </p:nvSpPr>
            <p:spPr>
              <a:xfrm>
                <a:off x="4228819" y="4479340"/>
                <a:ext cx="27603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/>
                  <a:t>5</a:t>
                </a: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9B80030-3B06-41A7-A06B-B801CB47ADAC}"/>
                  </a:ext>
                </a:extLst>
              </p:cNvPr>
              <p:cNvSpPr txBox="1"/>
              <p:nvPr/>
            </p:nvSpPr>
            <p:spPr>
              <a:xfrm>
                <a:off x="5821589" y="4294192"/>
                <a:ext cx="27603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/>
                  <a:t>7</a:t>
                </a:r>
              </a:p>
            </p:txBody>
          </p: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51F7F1FA-3F17-40B3-86B0-A2A2EAA6465E}"/>
                </a:ext>
              </a:extLst>
            </p:cNvPr>
            <p:cNvGrpSpPr/>
            <p:nvPr/>
          </p:nvGrpSpPr>
          <p:grpSpPr>
            <a:xfrm>
              <a:off x="1627835" y="1536519"/>
              <a:ext cx="3234666" cy="1316220"/>
              <a:chOff x="1627835" y="1536519"/>
              <a:chExt cx="3234666" cy="1316220"/>
            </a:xfrm>
          </p:grpSpPr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B724D51C-9617-488F-B97C-A9CFA152BE70}"/>
                  </a:ext>
                </a:extLst>
              </p:cNvPr>
              <p:cNvSpPr/>
              <p:nvPr/>
            </p:nvSpPr>
            <p:spPr>
              <a:xfrm>
                <a:off x="1627835" y="2780373"/>
                <a:ext cx="72366" cy="72366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9D049A84-838B-4317-8603-29F8598148E6}"/>
                  </a:ext>
                </a:extLst>
              </p:cNvPr>
              <p:cNvSpPr/>
              <p:nvPr/>
            </p:nvSpPr>
            <p:spPr>
              <a:xfrm>
                <a:off x="1913293" y="2610118"/>
                <a:ext cx="72366" cy="72366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FF68CDD3-223D-4C8A-8AF2-8CED4B89188E}"/>
                  </a:ext>
                </a:extLst>
              </p:cNvPr>
              <p:cNvSpPr/>
              <p:nvPr/>
            </p:nvSpPr>
            <p:spPr>
              <a:xfrm>
                <a:off x="2261939" y="2131939"/>
                <a:ext cx="72366" cy="72366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B55C1EEE-B44E-4562-AD36-8CA20CC2F8B9}"/>
                  </a:ext>
                </a:extLst>
              </p:cNvPr>
              <p:cNvSpPr/>
              <p:nvPr/>
            </p:nvSpPr>
            <p:spPr>
              <a:xfrm>
                <a:off x="2794026" y="1771930"/>
                <a:ext cx="72366" cy="72366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A5D208D7-15E8-43B6-8033-79345494B085}"/>
                  </a:ext>
                </a:extLst>
              </p:cNvPr>
              <p:cNvSpPr/>
              <p:nvPr/>
            </p:nvSpPr>
            <p:spPr>
              <a:xfrm>
                <a:off x="3966389" y="1608885"/>
                <a:ext cx="72366" cy="72366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A0569FC4-5A66-4CB9-8967-8F40DC5A53E2}"/>
                  </a:ext>
                </a:extLst>
              </p:cNvPr>
              <p:cNvSpPr/>
              <p:nvPr/>
            </p:nvSpPr>
            <p:spPr>
              <a:xfrm>
                <a:off x="4790135" y="1536519"/>
                <a:ext cx="72366" cy="72366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969425CB-2688-40E4-B370-C47035329C51}"/>
                  </a:ext>
                </a:extLst>
              </p:cNvPr>
              <p:cNvSpPr/>
              <p:nvPr/>
            </p:nvSpPr>
            <p:spPr>
              <a:xfrm>
                <a:off x="3113963" y="1718775"/>
                <a:ext cx="72366" cy="72366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03096261-EFE6-4C29-8518-E1FC183D8395}"/>
              </a:ext>
            </a:extLst>
          </p:cNvPr>
          <p:cNvGrpSpPr/>
          <p:nvPr/>
        </p:nvGrpSpPr>
        <p:grpSpPr>
          <a:xfrm>
            <a:off x="107726" y="961952"/>
            <a:ext cx="5108980" cy="1860007"/>
            <a:chOff x="0" y="1471083"/>
            <a:chExt cx="7216870" cy="2627418"/>
          </a:xfrm>
        </p:grpSpPr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1FA4EA0D-39F3-4471-AC63-81590018B5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1471083"/>
              <a:ext cx="7216870" cy="2627418"/>
            </a:xfrm>
            <a:prstGeom prst="rect">
              <a:avLst/>
            </a:prstGeom>
          </p:spPr>
        </p:pic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20BF0F38-9440-4D05-9C5C-EC14C2804C94}"/>
                </a:ext>
              </a:extLst>
            </p:cNvPr>
            <p:cNvGrpSpPr/>
            <p:nvPr/>
          </p:nvGrpSpPr>
          <p:grpSpPr>
            <a:xfrm>
              <a:off x="2045057" y="2140589"/>
              <a:ext cx="4545282" cy="862317"/>
              <a:chOff x="2101442" y="4212670"/>
              <a:chExt cx="4545282" cy="862317"/>
            </a:xfrm>
          </p:grpSpPr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48282761-74A6-4382-975D-6F5F3FB0AF7D}"/>
                  </a:ext>
                </a:extLst>
              </p:cNvPr>
              <p:cNvSpPr/>
              <p:nvPr/>
            </p:nvSpPr>
            <p:spPr>
              <a:xfrm>
                <a:off x="2101442" y="4471332"/>
                <a:ext cx="109057" cy="109057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EF588A47-F3C4-41F4-99FF-E754DF10B0BE}"/>
                  </a:ext>
                </a:extLst>
              </p:cNvPr>
              <p:cNvSpPr/>
              <p:nvPr/>
            </p:nvSpPr>
            <p:spPr>
              <a:xfrm>
                <a:off x="2522290" y="4212671"/>
                <a:ext cx="109057" cy="109057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F8F8088C-7C58-4698-BA15-97DD09F0C4BE}"/>
                  </a:ext>
                </a:extLst>
              </p:cNvPr>
              <p:cNvSpPr/>
              <p:nvPr/>
            </p:nvSpPr>
            <p:spPr>
              <a:xfrm>
                <a:off x="2950129" y="4212670"/>
                <a:ext cx="109057" cy="109057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3AF3B070-F830-40F4-9362-5E3F07380F8B}"/>
                  </a:ext>
                </a:extLst>
              </p:cNvPr>
              <p:cNvSpPr/>
              <p:nvPr/>
            </p:nvSpPr>
            <p:spPr>
              <a:xfrm>
                <a:off x="3555763" y="4693287"/>
                <a:ext cx="109057" cy="109057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4C5AD31B-B19B-4D7D-AAA3-4C162A61C26D}"/>
                  </a:ext>
                </a:extLst>
              </p:cNvPr>
              <p:cNvSpPr/>
              <p:nvPr/>
            </p:nvSpPr>
            <p:spPr>
              <a:xfrm>
                <a:off x="6537667" y="4965930"/>
                <a:ext cx="109057" cy="109057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66CC7F45-E808-47ED-9CDE-38A67D9D85A9}"/>
                  </a:ext>
                </a:extLst>
              </p:cNvPr>
              <p:cNvSpPr/>
              <p:nvPr/>
            </p:nvSpPr>
            <p:spPr>
              <a:xfrm>
                <a:off x="5215156" y="4965930"/>
                <a:ext cx="109057" cy="109057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CBBB319C-7FF4-43B2-863A-9D95D68012C4}"/>
                  </a:ext>
                </a:extLst>
              </p:cNvPr>
              <p:cNvSpPr/>
              <p:nvPr/>
            </p:nvSpPr>
            <p:spPr>
              <a:xfrm>
                <a:off x="3991743" y="4901703"/>
                <a:ext cx="109057" cy="109057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371583CF-C001-47FE-B7B8-2AD08F283D7F}"/>
                </a:ext>
              </a:extLst>
            </p:cNvPr>
            <p:cNvGrpSpPr/>
            <p:nvPr/>
          </p:nvGrpSpPr>
          <p:grpSpPr>
            <a:xfrm>
              <a:off x="1848804" y="1782811"/>
              <a:ext cx="4694264" cy="1105040"/>
              <a:chOff x="1905189" y="3854892"/>
              <a:chExt cx="4694264" cy="1105040"/>
            </a:xfrm>
          </p:grpSpPr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53CC593E-FB30-4D70-87B5-0269846ACC0C}"/>
                  </a:ext>
                </a:extLst>
              </p:cNvPr>
              <p:cNvSpPr txBox="1"/>
              <p:nvPr/>
            </p:nvSpPr>
            <p:spPr>
              <a:xfrm>
                <a:off x="1905189" y="4097357"/>
                <a:ext cx="27603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/>
                  <a:t>1</a:t>
                </a:r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BEA08053-42E6-41CD-8CA6-870177F08D40}"/>
                  </a:ext>
                </a:extLst>
              </p:cNvPr>
              <p:cNvSpPr txBox="1"/>
              <p:nvPr/>
            </p:nvSpPr>
            <p:spPr>
              <a:xfrm>
                <a:off x="2365579" y="3854892"/>
                <a:ext cx="27603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/>
                  <a:t>2</a:t>
                </a:r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4C38667-C069-4F04-B7C1-A3A1FAE35828}"/>
                  </a:ext>
                </a:extLst>
              </p:cNvPr>
              <p:cNvSpPr txBox="1"/>
              <p:nvPr/>
            </p:nvSpPr>
            <p:spPr>
              <a:xfrm>
                <a:off x="2825969" y="3857617"/>
                <a:ext cx="27603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/>
                  <a:t>3</a:t>
                </a: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E0FFCD33-623F-419A-AE8E-E536631E6597}"/>
                  </a:ext>
                </a:extLst>
              </p:cNvPr>
              <p:cNvSpPr txBox="1"/>
              <p:nvPr/>
            </p:nvSpPr>
            <p:spPr>
              <a:xfrm>
                <a:off x="3409152" y="4317443"/>
                <a:ext cx="27603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/>
                  <a:t>4</a:t>
                </a:r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491A5875-462D-4CB8-8A73-5D7963E794C7}"/>
                  </a:ext>
                </a:extLst>
              </p:cNvPr>
              <p:cNvSpPr txBox="1"/>
              <p:nvPr/>
            </p:nvSpPr>
            <p:spPr>
              <a:xfrm>
                <a:off x="5069479" y="4652155"/>
                <a:ext cx="27603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/>
                  <a:t>6</a:t>
                </a:r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60AC8E3E-460C-4313-BD08-7510C8A6135D}"/>
                  </a:ext>
                </a:extLst>
              </p:cNvPr>
              <p:cNvSpPr txBox="1"/>
              <p:nvPr/>
            </p:nvSpPr>
            <p:spPr>
              <a:xfrm>
                <a:off x="3856026" y="4558793"/>
                <a:ext cx="27603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/>
                  <a:t>5</a:t>
                </a:r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0191168C-51AE-4B97-900A-C1F142372068}"/>
                  </a:ext>
                </a:extLst>
              </p:cNvPr>
              <p:cNvSpPr txBox="1"/>
              <p:nvPr/>
            </p:nvSpPr>
            <p:spPr>
              <a:xfrm>
                <a:off x="6323415" y="4625220"/>
                <a:ext cx="27603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/>
                  <a:t>7</a:t>
                </a:r>
              </a:p>
            </p:txBody>
          </p:sp>
        </p:grpSp>
      </p:grpSp>
      <p:pic>
        <p:nvPicPr>
          <p:cNvPr id="78" name="Picture 77">
            <a:extLst>
              <a:ext uri="{FF2B5EF4-FFF2-40B4-BE49-F238E27FC236}">
                <a16:creationId xmlns:a16="http://schemas.microsoft.com/office/drawing/2014/main" id="{FE7C3341-E14B-48FB-8067-BCBA3AFD7E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996" y="4733982"/>
            <a:ext cx="4598504" cy="2124018"/>
          </a:xfrm>
          <a:prstGeom prst="rect">
            <a:avLst/>
          </a:prstGeom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1A167D13-2B2F-40CF-B0AC-84D785B0C0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4361" y="273066"/>
            <a:ext cx="5205562" cy="4090084"/>
          </a:xfrm>
          <a:prstGeom prst="rect">
            <a:avLst/>
          </a:prstGeom>
        </p:spPr>
      </p:pic>
      <p:sp>
        <p:nvSpPr>
          <p:cNvPr id="80" name="Rectangle 79">
            <a:extLst>
              <a:ext uri="{FF2B5EF4-FFF2-40B4-BE49-F238E27FC236}">
                <a16:creationId xmlns:a16="http://schemas.microsoft.com/office/drawing/2014/main" id="{C4399B85-6974-4334-B68C-5856D5E4ECD9}"/>
              </a:ext>
            </a:extLst>
          </p:cNvPr>
          <p:cNvSpPr/>
          <p:nvPr/>
        </p:nvSpPr>
        <p:spPr>
          <a:xfrm>
            <a:off x="7801021" y="1491570"/>
            <a:ext cx="201611" cy="2761420"/>
          </a:xfrm>
          <a:prstGeom prst="rect">
            <a:avLst/>
          </a:prstGeom>
          <a:solidFill>
            <a:schemeClr val="accent6">
              <a:alpha val="4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12E6E41-3FFD-4FAA-B364-9A66CECA81CE}"/>
              </a:ext>
            </a:extLst>
          </p:cNvPr>
          <p:cNvSpPr txBox="1"/>
          <p:nvPr/>
        </p:nvSpPr>
        <p:spPr>
          <a:xfrm>
            <a:off x="5875134" y="4920929"/>
            <a:ext cx="509766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Potential Damage precursors to failure: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Decline in D-values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47783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CF3936-8A0D-4E73-B510-8EA7636284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lang="en-US" dirty="0"/>
              <a:t>Summary of Precursory Signatures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42A22D-34B4-42E7-B642-C5E33FF6C5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3818"/>
            <a:ext cx="5257800" cy="5495927"/>
          </a:xfrm>
        </p:spPr>
        <p:txBody>
          <a:bodyPr/>
          <a:lstStyle/>
          <a:p>
            <a:r>
              <a:rPr lang="en-US" dirty="0"/>
              <a:t>Microcracking Activity:</a:t>
            </a:r>
          </a:p>
          <a:p>
            <a:pPr lvl="1"/>
            <a:r>
              <a:rPr lang="en-US" dirty="0"/>
              <a:t>High Variance </a:t>
            </a:r>
          </a:p>
          <a:p>
            <a:pPr lvl="1"/>
            <a:r>
              <a:rPr lang="en-US" dirty="0"/>
              <a:t>High Std. Deviation</a:t>
            </a:r>
          </a:p>
          <a:p>
            <a:pPr lvl="1"/>
            <a:endParaRPr lang="en-US" dirty="0"/>
          </a:p>
          <a:p>
            <a:r>
              <a:rPr lang="en-US" dirty="0"/>
              <a:t>Energy</a:t>
            </a:r>
          </a:p>
          <a:p>
            <a:pPr lvl="1"/>
            <a:r>
              <a:rPr lang="en-US" dirty="0"/>
              <a:t>High Variance</a:t>
            </a:r>
          </a:p>
          <a:p>
            <a:pPr lvl="1"/>
            <a:r>
              <a:rPr lang="en-US" dirty="0"/>
              <a:t>High Std. Deviation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Decline in b-values </a:t>
            </a:r>
          </a:p>
          <a:p>
            <a:endParaRPr lang="en-US" dirty="0"/>
          </a:p>
          <a:p>
            <a:r>
              <a:rPr lang="en-US" dirty="0"/>
              <a:t>Decline in D-values </a:t>
            </a:r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8A361C-EFC9-415E-A9D7-A4F608A27E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6050" y="1477872"/>
            <a:ext cx="3935950" cy="50468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DA5E899-6D07-487F-AC5F-464188FAB0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6313" y="1477872"/>
            <a:ext cx="3457575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1090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313E80-B801-46E5-A909-266D936B9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Predicting Rock Failure using Neural Networks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3A0254F-02FE-46C8-A01C-FF52322B21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87500"/>
            <a:ext cx="6653205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1FD4681-E7D1-4791-8785-82900C6E5726}"/>
              </a:ext>
            </a:extLst>
          </p:cNvPr>
          <p:cNvSpPr txBox="1"/>
          <p:nvPr/>
        </p:nvSpPr>
        <p:spPr>
          <a:xfrm>
            <a:off x="7491405" y="1587500"/>
            <a:ext cx="405289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Std. Deviation of microcracks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Variance of Fracture Energy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b-value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D-value</a:t>
            </a:r>
            <a:br>
              <a:rPr lang="en-US" dirty="0"/>
            </a:br>
            <a:endParaRPr lang="en-US" dirty="0"/>
          </a:p>
          <a:p>
            <a:r>
              <a:rPr lang="en-US" dirty="0"/>
              <a:t>Outputs: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Confining Pressure on Rock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Axial Stress to Failure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Axial Strain to Failure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32451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8DA3AAD1-FFBE-4C11-BF96-68A3F54A4A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688" y="1457252"/>
            <a:ext cx="3985971" cy="275795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B313E80-B801-46E5-A909-266D936B9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Predicting Rock Failure using Neural Networks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3A0254F-02FE-46C8-A01C-FF52322B21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7160" y="1498805"/>
            <a:ext cx="4216914" cy="275795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1FD4681-E7D1-4791-8785-82900C6E5726}"/>
              </a:ext>
            </a:extLst>
          </p:cNvPr>
          <p:cNvSpPr txBox="1"/>
          <p:nvPr/>
        </p:nvSpPr>
        <p:spPr>
          <a:xfrm>
            <a:off x="141688" y="4559990"/>
            <a:ext cx="339249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Inputs from 0 to 50 MPa: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Std. Deviation of microcracks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Variance of Fracture Energy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b-value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D-value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8F96909-42CB-484E-8B10-131D06BD1C3D}"/>
              </a:ext>
            </a:extLst>
          </p:cNvPr>
          <p:cNvSpPr/>
          <p:nvPr/>
        </p:nvSpPr>
        <p:spPr>
          <a:xfrm>
            <a:off x="8164074" y="2174538"/>
            <a:ext cx="37465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Confining Pressure on Rock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Axial Stress to Failure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Axial Strain to Failure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0F4781F-66A2-4604-A175-724F4961E5D1}"/>
              </a:ext>
            </a:extLst>
          </p:cNvPr>
          <p:cNvSpPr/>
          <p:nvPr/>
        </p:nvSpPr>
        <p:spPr>
          <a:xfrm>
            <a:off x="1409700" y="1690688"/>
            <a:ext cx="2537460" cy="2454592"/>
          </a:xfrm>
          <a:prstGeom prst="rect">
            <a:avLst/>
          </a:prstGeom>
          <a:solidFill>
            <a:schemeClr val="accent1"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Star: 5 Points 24">
            <a:extLst>
              <a:ext uri="{FF2B5EF4-FFF2-40B4-BE49-F238E27FC236}">
                <a16:creationId xmlns:a16="http://schemas.microsoft.com/office/drawing/2014/main" id="{CDC0A7AB-4ACE-410F-BF75-AE3101DE025F}"/>
              </a:ext>
            </a:extLst>
          </p:cNvPr>
          <p:cNvSpPr/>
          <p:nvPr/>
        </p:nvSpPr>
        <p:spPr>
          <a:xfrm>
            <a:off x="1229201" y="1831853"/>
            <a:ext cx="184314" cy="184542"/>
          </a:xfrm>
          <a:prstGeom prst="star5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600AD1B-97BD-42B6-AC15-BF95EE977B21}"/>
              </a:ext>
            </a:extLst>
          </p:cNvPr>
          <p:cNvSpPr txBox="1"/>
          <p:nvPr/>
        </p:nvSpPr>
        <p:spPr>
          <a:xfrm>
            <a:off x="4532293" y="4559990"/>
            <a:ext cx="72635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Training: 70% of Dataset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Testing: 30% of dataset</a:t>
            </a:r>
          </a:p>
        </p:txBody>
      </p:sp>
    </p:spTree>
    <p:extLst>
      <p:ext uri="{BB962C8B-B14F-4D97-AF65-F5344CB8AC3E}">
        <p14:creationId xmlns:p14="http://schemas.microsoft.com/office/powerpoint/2010/main" val="3755738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3" grpId="0"/>
      <p:bldP spid="4" grpId="0" animBg="1"/>
      <p:bldP spid="25" grpId="0" animBg="1"/>
      <p:bldP spid="2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04169-A435-482D-B08F-B61D3B26C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 predicts failure in stick-slip experiments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94DD55-CB9F-4981-B5E2-F1FD4DE007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898" y="1573767"/>
            <a:ext cx="7182708" cy="49191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4D9AB04-18FF-44C3-8869-9BB18FAF31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9606" y="1573767"/>
            <a:ext cx="4244901" cy="29183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348D17B-2B88-47AF-81BE-B7AC4DB4536F}"/>
              </a:ext>
            </a:extLst>
          </p:cNvPr>
          <p:cNvSpPr txBox="1"/>
          <p:nvPr/>
        </p:nvSpPr>
        <p:spPr>
          <a:xfrm>
            <a:off x="7712766" y="4598503"/>
            <a:ext cx="393174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Rouet</a:t>
            </a:r>
            <a:r>
              <a:rPr lang="en-US" dirty="0"/>
              <a:t>-Leduc et al., 2017: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Variance of AE energy shows strongest correlation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AI can be used to predict time to failure </a:t>
            </a:r>
          </a:p>
        </p:txBody>
      </p:sp>
    </p:spTree>
    <p:extLst>
      <p:ext uri="{BB962C8B-B14F-4D97-AF65-F5344CB8AC3E}">
        <p14:creationId xmlns:p14="http://schemas.microsoft.com/office/powerpoint/2010/main" val="7540839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10D0BCA-DDC9-4859-BAF2-2535473E89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7822" y="1189008"/>
            <a:ext cx="4686300" cy="47148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87FA2D2-3B68-48A1-B4BE-A536556F60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627"/>
            <a:ext cx="10515600" cy="1325563"/>
          </a:xfrm>
        </p:spPr>
        <p:txBody>
          <a:bodyPr/>
          <a:lstStyle/>
          <a:p>
            <a:r>
              <a:rPr lang="en-US" dirty="0"/>
              <a:t>ML Result 2: Predicting Axial Stress to Failure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97D7F1-5B25-42BC-BBBA-D72994005F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87948" y="3791823"/>
            <a:ext cx="2348917" cy="23851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dirty="0"/>
              <a:t>Success Rate = 85.7%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2E766BE-2717-4325-BBCD-07082F353C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557" y="2504798"/>
            <a:ext cx="4874964" cy="370438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A283745-F1E4-41DA-B8FF-6DE132B05D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04" y="957924"/>
            <a:ext cx="7000875" cy="139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0299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7FCD31B7-2D4D-4658-946F-3A5A47FC6F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1372" y="1215530"/>
            <a:ext cx="4572000" cy="4762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87FA2D2-3B68-48A1-B4BE-A536556F60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lang="en-US" dirty="0"/>
              <a:t>ML Result 1: Predicting Stress to Failure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AEC6A1-FCDC-465A-A3E0-7F6C5E343B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74927"/>
            <a:ext cx="6962775" cy="1352550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7201E5C-FBFF-4EBF-A0E2-34B47EB081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93541" y="3791823"/>
            <a:ext cx="2348917" cy="23851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dirty="0"/>
              <a:t>Success Rate = 72.3%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385EA96-5602-484F-AD5C-34D774A056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942" y="2492750"/>
            <a:ext cx="4976202" cy="3875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9845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1BD1C-3417-483C-9E69-B7B5DCC4FF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 Result 3: Predicting Axial Strain to Failure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7F755C-6BB0-42FD-B7DA-41BC80AD68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2893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5DEDB-0BBD-424C-AC5B-025C9C8AC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9BCE0C-2E8F-4033-8E36-B9456285E2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Identified statistical precursory signatures of deformation using:</a:t>
            </a:r>
          </a:p>
          <a:p>
            <a:pPr lvl="1"/>
            <a:r>
              <a:rPr lang="en-US" dirty="0"/>
              <a:t>Microcrack Growth (Std. Deviation of  </a:t>
            </a:r>
          </a:p>
          <a:p>
            <a:pPr lvl="1"/>
            <a:r>
              <a:rPr lang="en-US" dirty="0"/>
              <a:t>Fracture Energy (Variance of Energy)</a:t>
            </a:r>
          </a:p>
          <a:p>
            <a:pPr lvl="1"/>
            <a:r>
              <a:rPr lang="en-US" dirty="0"/>
              <a:t>Moment magnitude (b-value)</a:t>
            </a:r>
          </a:p>
          <a:p>
            <a:pPr lvl="1"/>
            <a:r>
              <a:rPr lang="en-US" dirty="0"/>
              <a:t>Spatial Distribution of Microcracks (D-value)</a:t>
            </a:r>
          </a:p>
          <a:p>
            <a:pPr lvl="1"/>
            <a:endParaRPr lang="en-US" dirty="0"/>
          </a:p>
          <a:p>
            <a:r>
              <a:rPr lang="en-US" dirty="0"/>
              <a:t>Applied Neural Networks on precursory signatures to predict</a:t>
            </a:r>
          </a:p>
          <a:p>
            <a:pPr lvl="1"/>
            <a:r>
              <a:rPr lang="en-US" dirty="0"/>
              <a:t>Confining Pressure on Rock (good success rate)</a:t>
            </a:r>
          </a:p>
          <a:p>
            <a:pPr lvl="1"/>
            <a:r>
              <a:rPr lang="en-US" dirty="0"/>
              <a:t>Axial Stress to Failure (moderate success rate)</a:t>
            </a:r>
          </a:p>
          <a:p>
            <a:pPr lvl="1"/>
            <a:r>
              <a:rPr lang="en-US" dirty="0"/>
              <a:t>Axial Strain to Failure (moderate success rate)</a:t>
            </a:r>
          </a:p>
        </p:txBody>
      </p:sp>
    </p:spTree>
    <p:extLst>
      <p:ext uri="{BB962C8B-B14F-4D97-AF65-F5344CB8AC3E}">
        <p14:creationId xmlns:p14="http://schemas.microsoft.com/office/powerpoint/2010/main" val="25616359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98E1C-381D-4ABC-8088-43E4F765E1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B51C11-A904-4253-83BD-07CFC0503D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Collect more data? </a:t>
            </a:r>
          </a:p>
          <a:p>
            <a:endParaRPr lang="en-US" dirty="0"/>
          </a:p>
          <a:p>
            <a:r>
              <a:rPr lang="en-US" dirty="0"/>
              <a:t>Improve AI Network Architecture</a:t>
            </a:r>
          </a:p>
          <a:p>
            <a:pPr lvl="1"/>
            <a:r>
              <a:rPr lang="en-US" dirty="0"/>
              <a:t>Try other Machine Learning techniques? </a:t>
            </a:r>
          </a:p>
          <a:p>
            <a:pPr lvl="1"/>
            <a:r>
              <a:rPr lang="en-US" dirty="0"/>
              <a:t>Or optimize Neural Networks? </a:t>
            </a:r>
          </a:p>
          <a:p>
            <a:pPr lvl="1"/>
            <a:endParaRPr lang="en-US" dirty="0"/>
          </a:p>
          <a:p>
            <a:r>
              <a:rPr lang="en-US" dirty="0"/>
              <a:t>Applicability to real-time prediction of failure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26998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0B3612-862B-46C6-9AA9-CF34E60E08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Predicting Earthquakes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4E364A-27AB-4854-8399-D0086E26D4D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Using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31598641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C00530-F8CA-41BC-B013-71CCAA991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Simulated Earthquakes using DEM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318B5D-3CB8-443B-9B33-74443663A7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595007-C84F-4337-952D-5D607193A47F}"/>
              </a:ext>
            </a:extLst>
          </p:cNvPr>
          <p:cNvSpPr txBox="1"/>
          <p:nvPr/>
        </p:nvSpPr>
        <p:spPr>
          <a:xfrm>
            <a:off x="5130266" y="6176963"/>
            <a:ext cx="3715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David Blank, </a:t>
            </a:r>
            <a:r>
              <a:rPr lang="en-US" i="1" dirty="0"/>
              <a:t>personal communication</a:t>
            </a:r>
          </a:p>
        </p:txBody>
      </p:sp>
    </p:spTree>
    <p:extLst>
      <p:ext uri="{BB962C8B-B14F-4D97-AF65-F5344CB8AC3E}">
        <p14:creationId xmlns:p14="http://schemas.microsoft.com/office/powerpoint/2010/main" val="32116193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12176-8E9C-4164-8A16-8FE4DFDB23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lang="en-US" dirty="0"/>
              <a:t>Simulated Seismograms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67CBB-B026-4299-8F90-E9518289FD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475" y="1062990"/>
            <a:ext cx="3934327" cy="29507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BD5936-48A9-4B15-9A4D-A51561A46A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6383" y="1062990"/>
            <a:ext cx="3934327" cy="2950745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6D2B2A37-CFF2-40EB-9438-660E14DFBF71}"/>
              </a:ext>
            </a:extLst>
          </p:cNvPr>
          <p:cNvGrpSpPr/>
          <p:nvPr/>
        </p:nvGrpSpPr>
        <p:grpSpPr>
          <a:xfrm>
            <a:off x="8012052" y="1062990"/>
            <a:ext cx="4002985" cy="3135411"/>
            <a:chOff x="8012052" y="1062990"/>
            <a:chExt cx="4002985" cy="3135411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7419FEC-1AA8-4EA6-963B-460FF19D4D3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80710" y="1062990"/>
              <a:ext cx="3934327" cy="2950745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323D26F-D3D0-4508-8F04-536BC122560E}"/>
                </a:ext>
              </a:extLst>
            </p:cNvPr>
            <p:cNvSpPr txBox="1"/>
            <p:nvPr/>
          </p:nvSpPr>
          <p:spPr>
            <a:xfrm rot="16200000">
              <a:off x="7305576" y="2271562"/>
              <a:ext cx="17822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Images to Failure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D61968C-5437-411D-98B1-81792F62C5A9}"/>
                </a:ext>
              </a:extLst>
            </p:cNvPr>
            <p:cNvSpPr txBox="1"/>
            <p:nvPr/>
          </p:nvSpPr>
          <p:spPr>
            <a:xfrm>
              <a:off x="9538636" y="3829069"/>
              <a:ext cx="8495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Images</a:t>
              </a:r>
            </a:p>
          </p:txBody>
        </p:sp>
      </p:grpSp>
      <p:pic>
        <p:nvPicPr>
          <p:cNvPr id="12" name="Content Placeholder 4">
            <a:extLst>
              <a:ext uri="{FF2B5EF4-FFF2-40B4-BE49-F238E27FC236}">
                <a16:creationId xmlns:a16="http://schemas.microsoft.com/office/drawing/2014/main" id="{2AB66B0D-3CDE-4A1A-9CE3-488E94C7EB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4102" y="4090624"/>
            <a:ext cx="3676608" cy="2404580"/>
          </a:xfr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2F28D7A-503D-4A54-96F6-46DB966D129D}"/>
              </a:ext>
            </a:extLst>
          </p:cNvPr>
          <p:cNvSpPr txBox="1"/>
          <p:nvPr/>
        </p:nvSpPr>
        <p:spPr>
          <a:xfrm>
            <a:off x="8320405" y="4235003"/>
            <a:ext cx="278715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US" dirty="0"/>
              <a:t>Outputs: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Images to Failure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48BC0B5-7394-4E4B-AABE-51EEBECED5DA}"/>
              </a:ext>
            </a:extLst>
          </p:cNvPr>
          <p:cNvSpPr/>
          <p:nvPr/>
        </p:nvSpPr>
        <p:spPr>
          <a:xfrm>
            <a:off x="641749" y="4319806"/>
            <a:ext cx="350463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Inputs: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X-displacement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Y-displacement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Image Number</a:t>
            </a:r>
          </a:p>
        </p:txBody>
      </p:sp>
    </p:spTree>
    <p:extLst>
      <p:ext uri="{BB962C8B-B14F-4D97-AF65-F5344CB8AC3E}">
        <p14:creationId xmlns:p14="http://schemas.microsoft.com/office/powerpoint/2010/main" val="10743599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1FB6D8-AF6C-44C2-9BB0-5D0F02C8D8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lang="en-US" dirty="0"/>
              <a:t>ANN Performance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EC7639-BE96-4A8B-A4FC-8677DDE9B5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57" y="924026"/>
            <a:ext cx="2969199" cy="29691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7B0FC66-18C3-4149-A7D5-EF16FD29C0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4519" y="1046946"/>
            <a:ext cx="3577296" cy="2682972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96F7CA68-3410-4D01-8311-79DBB2B955E4}"/>
              </a:ext>
            </a:extLst>
          </p:cNvPr>
          <p:cNvGrpSpPr/>
          <p:nvPr/>
        </p:nvGrpSpPr>
        <p:grpSpPr>
          <a:xfrm>
            <a:off x="7858048" y="963839"/>
            <a:ext cx="4002985" cy="3135411"/>
            <a:chOff x="8012052" y="1062990"/>
            <a:chExt cx="4002985" cy="3135411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8BED313-9529-402A-BA11-C16FE9B0DFB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80710" y="1062990"/>
              <a:ext cx="3934327" cy="2950745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1D34040-206F-4F0E-9244-82CBDBD8FF75}"/>
                </a:ext>
              </a:extLst>
            </p:cNvPr>
            <p:cNvSpPr txBox="1"/>
            <p:nvPr/>
          </p:nvSpPr>
          <p:spPr>
            <a:xfrm rot="16200000">
              <a:off x="7305576" y="2271562"/>
              <a:ext cx="17822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Images to Failure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97290B8-07C0-4E9D-B70D-4F1DF127362F}"/>
                </a:ext>
              </a:extLst>
            </p:cNvPr>
            <p:cNvSpPr txBox="1"/>
            <p:nvPr/>
          </p:nvSpPr>
          <p:spPr>
            <a:xfrm>
              <a:off x="9538636" y="3829069"/>
              <a:ext cx="8495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Images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C807E59D-A880-4EC6-942B-B50FE00A67D8}"/>
              </a:ext>
            </a:extLst>
          </p:cNvPr>
          <p:cNvSpPr txBox="1"/>
          <p:nvPr/>
        </p:nvSpPr>
        <p:spPr>
          <a:xfrm>
            <a:off x="8227380" y="677614"/>
            <a:ext cx="18642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Because of Input?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9590B87-4E77-4780-8BB5-07246EB659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57" y="3870546"/>
            <a:ext cx="2969199" cy="296919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915CD20-17E1-41D4-99EC-C7D8124B8F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4519" y="3870546"/>
            <a:ext cx="3577296" cy="2682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311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96207-15DE-4FEE-B7B0-B8A8C956B1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RNN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4C5142-168D-4115-A5FD-1BA19F8717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28840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FF70F-69CA-4D72-A10B-EF0B69DBBD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Precursory Signatures (Lei et al., 2006)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22D115-DDE8-4834-9B03-78F20B98F7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009" y="1373310"/>
            <a:ext cx="4969560" cy="525596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B344F8B-F0B2-44D7-896A-4598E67BEC40}"/>
              </a:ext>
            </a:extLst>
          </p:cNvPr>
          <p:cNvSpPr txBox="1"/>
          <p:nvPr/>
        </p:nvSpPr>
        <p:spPr>
          <a:xfrm>
            <a:off x="728869" y="1304929"/>
            <a:ext cx="894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Granite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0C0721-D0FD-42F8-927E-1F991DE8BE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6569" y="1506022"/>
            <a:ext cx="3935950" cy="504684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81A3887-5890-4511-819A-5311E2628DB6}"/>
              </a:ext>
            </a:extLst>
          </p:cNvPr>
          <p:cNvSpPr txBox="1"/>
          <p:nvPr/>
        </p:nvSpPr>
        <p:spPr>
          <a:xfrm>
            <a:off x="5537410" y="1311145"/>
            <a:ext cx="1570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S-C </a:t>
            </a:r>
            <a:r>
              <a:rPr lang="en-US" b="1" dirty="0" err="1"/>
              <a:t>Cataclasite</a:t>
            </a:r>
            <a:endParaRPr lang="en-US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ED310EB-A60A-4714-B4D9-AFFBF89D809B}"/>
              </a:ext>
            </a:extLst>
          </p:cNvPr>
          <p:cNvSpPr txBox="1"/>
          <p:nvPr/>
        </p:nvSpPr>
        <p:spPr>
          <a:xfrm>
            <a:off x="9122519" y="1934817"/>
            <a:ext cx="306948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Prior to failure: 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Increase in Energy Release Rate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Decline in b-values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Decline in D-values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64632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E174B0-BEF7-4636-96C7-90B69C4E6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48EE91-3F47-4833-8801-D95643EC25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“Each parameter is a function of the temporal distance to the critical point”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“An integrated analysis of two or more parameters may lead to more effective means of predicting time of the critical point”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Quantify temporal signatures of deformation in granular rock</a:t>
            </a:r>
          </a:p>
          <a:p>
            <a:r>
              <a:rPr lang="en-US" dirty="0"/>
              <a:t>Can they be combined to build a predictive tool?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11283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4B6B0-E8D4-4B98-803B-2EB9325258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Biaxial Experiments on Berea Sandstone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884489-BE0A-4438-9CE2-5DB05B33B7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1328" y="4140055"/>
            <a:ext cx="3416630" cy="26000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6435DF2-6EBC-4C99-82E6-9D9B3F7CCC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2818" y="4140054"/>
            <a:ext cx="5035908" cy="2600037"/>
          </a:xfrm>
          <a:prstGeom prst="rect">
            <a:avLst/>
          </a:prstGeom>
        </p:spPr>
      </p:pic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3CE7AD5F-DBB2-437B-B665-F8B767BC6D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3629666"/>
              </p:ext>
            </p:extLst>
          </p:nvPr>
        </p:nvGraphicFramePr>
        <p:xfrm>
          <a:off x="110922" y="4140053"/>
          <a:ext cx="3275547" cy="260003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315206">
                  <a:extLst>
                    <a:ext uri="{9D8B030D-6E8A-4147-A177-3AD203B41FA5}">
                      <a16:colId xmlns:a16="http://schemas.microsoft.com/office/drawing/2014/main" val="317688639"/>
                    </a:ext>
                  </a:extLst>
                </a:gridCol>
                <a:gridCol w="947956">
                  <a:extLst>
                    <a:ext uri="{9D8B030D-6E8A-4147-A177-3AD203B41FA5}">
                      <a16:colId xmlns:a16="http://schemas.microsoft.com/office/drawing/2014/main" val="1059375648"/>
                    </a:ext>
                  </a:extLst>
                </a:gridCol>
                <a:gridCol w="1012385">
                  <a:extLst>
                    <a:ext uri="{9D8B030D-6E8A-4147-A177-3AD203B41FA5}">
                      <a16:colId xmlns:a16="http://schemas.microsoft.com/office/drawing/2014/main" val="3464045312"/>
                    </a:ext>
                  </a:extLst>
                </a:gridCol>
              </a:tblGrid>
              <a:tr h="520007">
                <a:tc>
                  <a:txBody>
                    <a:bodyPr/>
                    <a:lstStyle/>
                    <a:p>
                      <a:r>
                        <a:rPr lang="en-US" sz="1050" dirty="0"/>
                        <a:t>Parameter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Modeled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Experimental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3751313"/>
                  </a:ext>
                </a:extLst>
              </a:tr>
              <a:tr h="520007">
                <a:tc>
                  <a:txBody>
                    <a:bodyPr/>
                    <a:lstStyle/>
                    <a:p>
                      <a:r>
                        <a:rPr lang="en-US" sz="1050" dirty="0"/>
                        <a:t>UCS (MPa)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 85.05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95.00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8028022"/>
                  </a:ext>
                </a:extLst>
              </a:tr>
              <a:tr h="520007">
                <a:tc>
                  <a:txBody>
                    <a:bodyPr/>
                    <a:lstStyle/>
                    <a:p>
                      <a:r>
                        <a:rPr lang="en-US" sz="1050" dirty="0"/>
                        <a:t>Young’s Modulus (Pa)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4.28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7.50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7965856"/>
                  </a:ext>
                </a:extLst>
              </a:tr>
              <a:tr h="520007">
                <a:tc>
                  <a:txBody>
                    <a:bodyPr/>
                    <a:lstStyle/>
                    <a:p>
                      <a:r>
                        <a:rPr lang="en-US" sz="1050" dirty="0"/>
                        <a:t>MC Cohesion (Pa)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29.35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26.10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0490643"/>
                  </a:ext>
                </a:extLst>
              </a:tr>
              <a:tr h="520007">
                <a:tc>
                  <a:txBody>
                    <a:bodyPr/>
                    <a:lstStyle/>
                    <a:p>
                      <a:r>
                        <a:rPr lang="en-US" sz="1050" dirty="0"/>
                        <a:t>MC Slope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0.55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0.49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0066688"/>
                  </a:ext>
                </a:extLst>
              </a:tr>
            </a:tbl>
          </a:graphicData>
        </a:graphic>
      </p:graphicFrame>
      <p:grpSp>
        <p:nvGrpSpPr>
          <p:cNvPr id="17" name="Group 16">
            <a:extLst>
              <a:ext uri="{FF2B5EF4-FFF2-40B4-BE49-F238E27FC236}">
                <a16:creationId xmlns:a16="http://schemas.microsoft.com/office/drawing/2014/main" id="{5311175D-AB47-42B2-ABB8-35C4EF404BFA}"/>
              </a:ext>
            </a:extLst>
          </p:cNvPr>
          <p:cNvGrpSpPr/>
          <p:nvPr/>
        </p:nvGrpSpPr>
        <p:grpSpPr>
          <a:xfrm>
            <a:off x="467446" y="1470362"/>
            <a:ext cx="8018646" cy="2506037"/>
            <a:chOff x="467446" y="1470362"/>
            <a:chExt cx="8018646" cy="2506037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1C542C9-0F7E-4000-9252-9063CCD72C1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7446" y="1690688"/>
              <a:ext cx="7413993" cy="2285711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9EB237C-FEA1-4081-BFBE-2F1D90418E8C}"/>
                </a:ext>
              </a:extLst>
            </p:cNvPr>
            <p:cNvSpPr txBox="1"/>
            <p:nvPr/>
          </p:nvSpPr>
          <p:spPr>
            <a:xfrm>
              <a:off x="1397996" y="1470362"/>
              <a:ext cx="6832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7.75 cm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2E514A3-44A5-4427-8694-9114449A02FA}"/>
                </a:ext>
              </a:extLst>
            </p:cNvPr>
            <p:cNvSpPr txBox="1"/>
            <p:nvPr/>
          </p:nvSpPr>
          <p:spPr>
            <a:xfrm>
              <a:off x="7881439" y="2695043"/>
              <a:ext cx="6046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3.8 cm</a:t>
              </a:r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00F26A10-CEBA-440D-B0E3-006CE39370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65591" y="1470362"/>
            <a:ext cx="2648005" cy="2506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3363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FE626-FA05-439C-98EC-DC266AA737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760"/>
            <a:ext cx="10515600" cy="1325563"/>
          </a:xfrm>
        </p:spPr>
        <p:txBody>
          <a:bodyPr/>
          <a:lstStyle/>
          <a:p>
            <a:r>
              <a:rPr lang="en-US" dirty="0"/>
              <a:t>Method 1: Microcrack Growth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BE1E720-3FC5-4651-8202-12CBE414FFD9}"/>
              </a:ext>
            </a:extLst>
          </p:cNvPr>
          <p:cNvGrpSpPr/>
          <p:nvPr/>
        </p:nvGrpSpPr>
        <p:grpSpPr>
          <a:xfrm>
            <a:off x="56385" y="1397818"/>
            <a:ext cx="6864532" cy="2145346"/>
            <a:chOff x="467446" y="1470362"/>
            <a:chExt cx="8018646" cy="250603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5463947-DDFD-4120-ACD4-2CCDDA92F0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7446" y="1690688"/>
              <a:ext cx="7413993" cy="2285711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6778DE9-A9B2-4747-B5D4-FD3FA89C09EB}"/>
                </a:ext>
              </a:extLst>
            </p:cNvPr>
            <p:cNvSpPr txBox="1"/>
            <p:nvPr/>
          </p:nvSpPr>
          <p:spPr>
            <a:xfrm>
              <a:off x="1397996" y="1470362"/>
              <a:ext cx="6832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7.75 cm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0E92F35-7183-47D4-B612-7B3582F6F09B}"/>
                </a:ext>
              </a:extLst>
            </p:cNvPr>
            <p:cNvSpPr txBox="1"/>
            <p:nvPr/>
          </p:nvSpPr>
          <p:spPr>
            <a:xfrm>
              <a:off x="7881439" y="2695043"/>
              <a:ext cx="6046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3.8 cm</a:t>
              </a: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FAAFCAEF-2146-4EE5-B782-518091EDD2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85" y="3543164"/>
            <a:ext cx="7216870" cy="2627418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1EAE26E8-D980-4212-AF89-F6D8D29832F6}"/>
              </a:ext>
            </a:extLst>
          </p:cNvPr>
          <p:cNvGrpSpPr/>
          <p:nvPr/>
        </p:nvGrpSpPr>
        <p:grpSpPr>
          <a:xfrm>
            <a:off x="2101442" y="4212670"/>
            <a:ext cx="4545282" cy="862317"/>
            <a:chOff x="2101442" y="4212670"/>
            <a:chExt cx="4545282" cy="862317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F9A19D6-AAC5-4C09-9D7F-0E3C7CA2645A}"/>
                </a:ext>
              </a:extLst>
            </p:cNvPr>
            <p:cNvSpPr/>
            <p:nvPr/>
          </p:nvSpPr>
          <p:spPr>
            <a:xfrm>
              <a:off x="2101442" y="4471332"/>
              <a:ext cx="109057" cy="109057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FCE3101C-8A5F-425E-9CC8-E25A3C4A3E4D}"/>
                </a:ext>
              </a:extLst>
            </p:cNvPr>
            <p:cNvSpPr/>
            <p:nvPr/>
          </p:nvSpPr>
          <p:spPr>
            <a:xfrm>
              <a:off x="2522290" y="4212671"/>
              <a:ext cx="109057" cy="109057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7EB5895-6F73-466D-8880-7ABF553E5C29}"/>
                </a:ext>
              </a:extLst>
            </p:cNvPr>
            <p:cNvSpPr/>
            <p:nvPr/>
          </p:nvSpPr>
          <p:spPr>
            <a:xfrm>
              <a:off x="2950129" y="4212670"/>
              <a:ext cx="109057" cy="109057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6DDDE25-8576-4D36-B170-9D45699B8E45}"/>
                </a:ext>
              </a:extLst>
            </p:cNvPr>
            <p:cNvSpPr/>
            <p:nvPr/>
          </p:nvSpPr>
          <p:spPr>
            <a:xfrm>
              <a:off x="3555763" y="4693287"/>
              <a:ext cx="109057" cy="109057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8635A050-788B-4489-A731-E891F9C6EE29}"/>
                </a:ext>
              </a:extLst>
            </p:cNvPr>
            <p:cNvSpPr/>
            <p:nvPr/>
          </p:nvSpPr>
          <p:spPr>
            <a:xfrm>
              <a:off x="6537667" y="4965930"/>
              <a:ext cx="109057" cy="109057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E97751C9-D134-416D-9AD3-3C76B76BF0A7}"/>
                </a:ext>
              </a:extLst>
            </p:cNvPr>
            <p:cNvSpPr/>
            <p:nvPr/>
          </p:nvSpPr>
          <p:spPr>
            <a:xfrm>
              <a:off x="5215156" y="4965930"/>
              <a:ext cx="109057" cy="109057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6498A5A6-E5D8-4C5C-BB94-7D0CC4303080}"/>
                </a:ext>
              </a:extLst>
            </p:cNvPr>
            <p:cNvSpPr/>
            <p:nvPr/>
          </p:nvSpPr>
          <p:spPr>
            <a:xfrm>
              <a:off x="3991743" y="4901703"/>
              <a:ext cx="109057" cy="109057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B936625-BC55-434D-BBDB-1B450E39BF99}"/>
              </a:ext>
            </a:extLst>
          </p:cNvPr>
          <p:cNvGrpSpPr/>
          <p:nvPr/>
        </p:nvGrpSpPr>
        <p:grpSpPr>
          <a:xfrm>
            <a:off x="2017951" y="3946768"/>
            <a:ext cx="4657735" cy="1073690"/>
            <a:chOff x="2017951" y="3946768"/>
            <a:chExt cx="4657735" cy="1073690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CFB042F-7481-400E-9AD4-045057756664}"/>
                </a:ext>
              </a:extLst>
            </p:cNvPr>
            <p:cNvSpPr txBox="1"/>
            <p:nvPr/>
          </p:nvSpPr>
          <p:spPr>
            <a:xfrm>
              <a:off x="2017951" y="4212670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1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A8BD2A9-59FB-4DB4-801C-0367948B49D1}"/>
                </a:ext>
              </a:extLst>
            </p:cNvPr>
            <p:cNvSpPr txBox="1"/>
            <p:nvPr/>
          </p:nvSpPr>
          <p:spPr>
            <a:xfrm>
              <a:off x="2438799" y="3946769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2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C5FE9E4-468A-4FBC-89BE-CC1698B7982D}"/>
                </a:ext>
              </a:extLst>
            </p:cNvPr>
            <p:cNvSpPr txBox="1"/>
            <p:nvPr/>
          </p:nvSpPr>
          <p:spPr>
            <a:xfrm>
              <a:off x="2866638" y="3946768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3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E228DCF-2207-4412-870E-E0BF87DEA9B1}"/>
                </a:ext>
              </a:extLst>
            </p:cNvPr>
            <p:cNvSpPr txBox="1"/>
            <p:nvPr/>
          </p:nvSpPr>
          <p:spPr>
            <a:xfrm>
              <a:off x="3472272" y="4406806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4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269F9F4-2021-4468-BE71-6F983CE1822A}"/>
                </a:ext>
              </a:extLst>
            </p:cNvPr>
            <p:cNvSpPr txBox="1"/>
            <p:nvPr/>
          </p:nvSpPr>
          <p:spPr>
            <a:xfrm>
              <a:off x="5127837" y="4712681"/>
              <a:ext cx="27603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6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AFF307F-BDC5-45ED-ADBA-5126D66F9F8A}"/>
                </a:ext>
              </a:extLst>
            </p:cNvPr>
            <p:cNvSpPr txBox="1"/>
            <p:nvPr/>
          </p:nvSpPr>
          <p:spPr>
            <a:xfrm>
              <a:off x="3909404" y="4648455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5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05B54ED-0A18-4245-8305-408F5237983C}"/>
                </a:ext>
              </a:extLst>
            </p:cNvPr>
            <p:cNvSpPr txBox="1"/>
            <p:nvPr/>
          </p:nvSpPr>
          <p:spPr>
            <a:xfrm>
              <a:off x="6399648" y="4702984"/>
              <a:ext cx="27603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7</a:t>
              </a: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D74611D2-B0A2-4527-BEDC-2DE5D5240F27}"/>
              </a:ext>
            </a:extLst>
          </p:cNvPr>
          <p:cNvSpPr txBox="1"/>
          <p:nvPr/>
        </p:nvSpPr>
        <p:spPr>
          <a:xfrm>
            <a:off x="7898655" y="1516383"/>
            <a:ext cx="3852126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Statistical Analysis:</a:t>
            </a:r>
          </a:p>
          <a:p>
            <a:pPr marL="342900" indent="-342900">
              <a:buAutoNum type="arabicPeriod"/>
            </a:pPr>
            <a:r>
              <a:rPr lang="en-US" dirty="0"/>
              <a:t>Standard Deviation</a:t>
            </a:r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r>
              <a:rPr lang="en-US" dirty="0"/>
              <a:t>Variance</a:t>
            </a:r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endParaRPr lang="en-US" dirty="0"/>
          </a:p>
          <a:p>
            <a:r>
              <a:rPr lang="en-US" dirty="0"/>
              <a:t>3. Kurtosis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36860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24559773-076A-4D29-BA08-C5F4EB4C1D3A}"/>
              </a:ext>
            </a:extLst>
          </p:cNvPr>
          <p:cNvGrpSpPr/>
          <p:nvPr/>
        </p:nvGrpSpPr>
        <p:grpSpPr>
          <a:xfrm>
            <a:off x="477287" y="1218752"/>
            <a:ext cx="5108980" cy="1860007"/>
            <a:chOff x="0" y="1471083"/>
            <a:chExt cx="7216870" cy="262741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179FAFC-718F-4EB4-A202-82081FD907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471083"/>
              <a:ext cx="7216870" cy="2627418"/>
            </a:xfrm>
            <a:prstGeom prst="rect">
              <a:avLst/>
            </a:prstGeom>
          </p:spPr>
        </p:pic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8690679-3318-46A5-8B65-05A270770278}"/>
                </a:ext>
              </a:extLst>
            </p:cNvPr>
            <p:cNvGrpSpPr/>
            <p:nvPr/>
          </p:nvGrpSpPr>
          <p:grpSpPr>
            <a:xfrm>
              <a:off x="2045057" y="2140589"/>
              <a:ext cx="4545282" cy="862317"/>
              <a:chOff x="2101442" y="4212670"/>
              <a:chExt cx="4545282" cy="862317"/>
            </a:xfrm>
          </p:grpSpPr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D4E72E5F-F2E4-48DD-B7D8-569B8C3E3868}"/>
                  </a:ext>
                </a:extLst>
              </p:cNvPr>
              <p:cNvSpPr/>
              <p:nvPr/>
            </p:nvSpPr>
            <p:spPr>
              <a:xfrm>
                <a:off x="2101442" y="4471332"/>
                <a:ext cx="109057" cy="109057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A1BC1C64-135C-433B-8D51-0086E2BF2D36}"/>
                  </a:ext>
                </a:extLst>
              </p:cNvPr>
              <p:cNvSpPr/>
              <p:nvPr/>
            </p:nvSpPr>
            <p:spPr>
              <a:xfrm>
                <a:off x="2522290" y="4212671"/>
                <a:ext cx="109057" cy="109057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07C772D0-1DAD-45D8-B7F8-66C8A94A932E}"/>
                  </a:ext>
                </a:extLst>
              </p:cNvPr>
              <p:cNvSpPr/>
              <p:nvPr/>
            </p:nvSpPr>
            <p:spPr>
              <a:xfrm>
                <a:off x="2950129" y="4212670"/>
                <a:ext cx="109057" cy="109057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EA378691-6B1C-49EF-B922-FC4FA144CEB9}"/>
                  </a:ext>
                </a:extLst>
              </p:cNvPr>
              <p:cNvSpPr/>
              <p:nvPr/>
            </p:nvSpPr>
            <p:spPr>
              <a:xfrm>
                <a:off x="3555763" y="4693287"/>
                <a:ext cx="109057" cy="109057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2A3D767A-17D8-4D9F-B614-765E29010E8E}"/>
                  </a:ext>
                </a:extLst>
              </p:cNvPr>
              <p:cNvSpPr/>
              <p:nvPr/>
            </p:nvSpPr>
            <p:spPr>
              <a:xfrm>
                <a:off x="6537667" y="4965930"/>
                <a:ext cx="109057" cy="109057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97066AF7-D5B8-487B-AF44-36D056BD23F8}"/>
                  </a:ext>
                </a:extLst>
              </p:cNvPr>
              <p:cNvSpPr/>
              <p:nvPr/>
            </p:nvSpPr>
            <p:spPr>
              <a:xfrm>
                <a:off x="5215156" y="4965930"/>
                <a:ext cx="109057" cy="109057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D722EDF7-C88F-4803-8662-49C2AD479D20}"/>
                  </a:ext>
                </a:extLst>
              </p:cNvPr>
              <p:cNvSpPr/>
              <p:nvPr/>
            </p:nvSpPr>
            <p:spPr>
              <a:xfrm>
                <a:off x="3991743" y="4901703"/>
                <a:ext cx="109057" cy="109057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D283DB51-0069-4AF0-A065-30A8EF318F33}"/>
                </a:ext>
              </a:extLst>
            </p:cNvPr>
            <p:cNvGrpSpPr/>
            <p:nvPr/>
          </p:nvGrpSpPr>
          <p:grpSpPr>
            <a:xfrm>
              <a:off x="1848804" y="1782811"/>
              <a:ext cx="4694264" cy="1105040"/>
              <a:chOff x="1905189" y="3854892"/>
              <a:chExt cx="4694264" cy="1105040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E7A12CD-06A4-410A-B0D8-AF270D58FC11}"/>
                  </a:ext>
                </a:extLst>
              </p:cNvPr>
              <p:cNvSpPr txBox="1"/>
              <p:nvPr/>
            </p:nvSpPr>
            <p:spPr>
              <a:xfrm>
                <a:off x="1905189" y="4097357"/>
                <a:ext cx="27603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/>
                  <a:t>1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7DBB56C-2922-444A-9BEF-E9109DF515ED}"/>
                  </a:ext>
                </a:extLst>
              </p:cNvPr>
              <p:cNvSpPr txBox="1"/>
              <p:nvPr/>
            </p:nvSpPr>
            <p:spPr>
              <a:xfrm>
                <a:off x="2365579" y="3854892"/>
                <a:ext cx="27603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/>
                  <a:t>2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E16CF03-34FD-4A04-80C0-608F3A3E4994}"/>
                  </a:ext>
                </a:extLst>
              </p:cNvPr>
              <p:cNvSpPr txBox="1"/>
              <p:nvPr/>
            </p:nvSpPr>
            <p:spPr>
              <a:xfrm>
                <a:off x="2825969" y="3857617"/>
                <a:ext cx="27603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/>
                  <a:t>3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2CB1FCB-B7C6-4BAE-8719-E4BB2F6F4095}"/>
                  </a:ext>
                </a:extLst>
              </p:cNvPr>
              <p:cNvSpPr txBox="1"/>
              <p:nvPr/>
            </p:nvSpPr>
            <p:spPr>
              <a:xfrm>
                <a:off x="3409152" y="4317443"/>
                <a:ext cx="27603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/>
                  <a:t>4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9E76711-2090-4898-B04F-0E10BBF7FE21}"/>
                  </a:ext>
                </a:extLst>
              </p:cNvPr>
              <p:cNvSpPr txBox="1"/>
              <p:nvPr/>
            </p:nvSpPr>
            <p:spPr>
              <a:xfrm>
                <a:off x="5069479" y="4652155"/>
                <a:ext cx="27603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/>
                  <a:t>6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AA06A78-2F04-470C-B5C7-26E41BD61E7B}"/>
                  </a:ext>
                </a:extLst>
              </p:cNvPr>
              <p:cNvSpPr txBox="1"/>
              <p:nvPr/>
            </p:nvSpPr>
            <p:spPr>
              <a:xfrm>
                <a:off x="3856026" y="4558793"/>
                <a:ext cx="27603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/>
                  <a:t>5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2C75010-D598-4BDE-90B1-C2F66E71B86C}"/>
                  </a:ext>
                </a:extLst>
              </p:cNvPr>
              <p:cNvSpPr txBox="1"/>
              <p:nvPr/>
            </p:nvSpPr>
            <p:spPr>
              <a:xfrm>
                <a:off x="6323415" y="4625220"/>
                <a:ext cx="27603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/>
                  <a:t>7</a:t>
                </a:r>
              </a:p>
            </p:txBody>
          </p:sp>
        </p:grpSp>
      </p:grpSp>
      <p:sp>
        <p:nvSpPr>
          <p:cNvPr id="27" name="Title 1">
            <a:extLst>
              <a:ext uri="{FF2B5EF4-FFF2-40B4-BE49-F238E27FC236}">
                <a16:creationId xmlns:a16="http://schemas.microsoft.com/office/drawing/2014/main" id="{34BBB490-78D2-4352-B6B2-AE2631272E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434"/>
            <a:ext cx="10515600" cy="1325563"/>
          </a:xfrm>
        </p:spPr>
        <p:txBody>
          <a:bodyPr/>
          <a:lstStyle/>
          <a:p>
            <a:r>
              <a:rPr lang="en-US" dirty="0"/>
              <a:t>Results 1: Microcrack Growth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B0D02FCB-CDA1-4990-9797-A4E5F489CD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287" y="3049553"/>
            <a:ext cx="4868226" cy="3728751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E77CA979-5FB2-4362-A51E-AA1C6C9AA1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1572" y="1212197"/>
            <a:ext cx="3211701" cy="2486376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53D13600-789F-4D2A-9974-862B4072F3D0}"/>
              </a:ext>
            </a:extLst>
          </p:cNvPr>
          <p:cNvSpPr txBox="1"/>
          <p:nvPr/>
        </p:nvSpPr>
        <p:spPr>
          <a:xfrm>
            <a:off x="6718935" y="3718679"/>
            <a:ext cx="464046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Potential Microcracking precursors to failure: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High Std. Deviation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High Variance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 Steep Decline in Kurtosis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Steep Decline in Event Rate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98454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5326D2-BB86-4324-8413-42E4C0A46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Results 1: Microcrack Growth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43BC984-6E52-4D66-90BB-F63C9CD251E2}"/>
              </a:ext>
            </a:extLst>
          </p:cNvPr>
          <p:cNvGrpSpPr/>
          <p:nvPr/>
        </p:nvGrpSpPr>
        <p:grpSpPr>
          <a:xfrm>
            <a:off x="1101" y="986604"/>
            <a:ext cx="6934200" cy="5464149"/>
            <a:chOff x="0" y="1083459"/>
            <a:chExt cx="6934200" cy="5464149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FBA2918-28AA-4B9A-8E82-110B3AE22B4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083459"/>
              <a:ext cx="6934200" cy="5464149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7A5FA82-B324-4AC1-AEB2-7DB1624EB97C}"/>
                </a:ext>
              </a:extLst>
            </p:cNvPr>
            <p:cNvSpPr/>
            <p:nvPr/>
          </p:nvSpPr>
          <p:spPr>
            <a:xfrm>
              <a:off x="2286000" y="1380296"/>
              <a:ext cx="190500" cy="4624387"/>
            </a:xfrm>
            <a:prstGeom prst="rect">
              <a:avLst/>
            </a:prstGeom>
            <a:solidFill>
              <a:schemeClr val="accent6">
                <a:alpha val="40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84956490-F108-43CB-8546-E54D3E6DE0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5301" y="865344"/>
            <a:ext cx="3769120" cy="295907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5DB13AC-2FC3-491C-884E-F7B30BEFAFC6}"/>
              </a:ext>
            </a:extLst>
          </p:cNvPr>
          <p:cNvSpPr/>
          <p:nvPr/>
        </p:nvSpPr>
        <p:spPr>
          <a:xfrm>
            <a:off x="8330713" y="1043119"/>
            <a:ext cx="190500" cy="2681288"/>
          </a:xfrm>
          <a:prstGeom prst="rect">
            <a:avLst/>
          </a:prstGeom>
          <a:solidFill>
            <a:schemeClr val="accent6">
              <a:alpha val="4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6EFC80-6FF9-4516-B17E-8787732ED691}"/>
              </a:ext>
            </a:extLst>
          </p:cNvPr>
          <p:cNvSpPr txBox="1"/>
          <p:nvPr/>
        </p:nvSpPr>
        <p:spPr>
          <a:xfrm>
            <a:off x="6718935" y="3718679"/>
            <a:ext cx="464046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Potential Microcracking precursors to failure: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High Std. Deviation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High Variance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trike="sngStrike" dirty="0"/>
              <a:t> Steep Decline in Kurtosis</a:t>
            </a:r>
          </a:p>
          <a:p>
            <a:endParaRPr lang="en-US" strike="sngStrik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trike="sngStrike" dirty="0"/>
              <a:t>Steep Decline in Event Rate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53332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EB6DF-DD23-4B61-BE15-BB2BF14E35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Methods 2: Fracture Energy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D20134FE-D296-4A8F-A810-6E6414F7605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39462" y="1610686"/>
                <a:ext cx="8897487" cy="4689073"/>
              </a:xfrm>
              <a:prstGeom prst="rect">
                <a:avLst/>
              </a:prstGeom>
            </p:spPr>
            <p:txBody>
              <a:bodyPr vert="horz" lIns="68580" tIns="34290" rIns="68580" bIns="3429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1800" dirty="0"/>
                  <a:t>Elastic Energy Released during fracture growth</a:t>
                </a:r>
              </a:p>
              <a:p>
                <a:pPr marL="0" indent="0">
                  <a:buNone/>
                </a:pPr>
                <a:endParaRPr lang="en-US" sz="1800" i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sz="18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sSubSup>
                        <m:sSubSup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l-GR" sz="1800" i="1" smtClean="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𝑐𝑓</m:t>
                          </m:r>
                        </m:sub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sSub>
                        <m:sSubPr>
                          <m:ctrlPr>
                            <a:rPr lang="el-GR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</m:oMath>
                  </m:oMathPara>
                </a14:m>
                <a:endParaRPr lang="en-US" sz="1800" dirty="0"/>
              </a:p>
              <a:p>
                <a:pPr marL="0" indent="0">
                  <a:buNone/>
                </a:pPr>
                <a:r>
                  <a:rPr lang="en-US" sz="1350" dirty="0"/>
                  <a:t>						</a:t>
                </a:r>
              </a:p>
              <a:p>
                <a:pPr marL="0" indent="0">
                  <a:buNone/>
                </a:pPr>
                <a:r>
                  <a:rPr lang="en-US" sz="1350" i="1" dirty="0"/>
                  <a:t>E</a:t>
                </a:r>
                <a:r>
                  <a:rPr lang="en-US" sz="1350" i="1" baseline="-25000" dirty="0"/>
                  <a:t>f</a:t>
                </a:r>
                <a:r>
                  <a:rPr lang="en-US" sz="1350" dirty="0"/>
                  <a:t> = Energy of micro-fracture (J)</a:t>
                </a:r>
              </a:p>
              <a:p>
                <a:pPr marL="0" indent="0">
                  <a:buNone/>
                </a:pPr>
                <a:r>
                  <a:rPr lang="en-US" sz="1350" i="1" dirty="0"/>
                  <a:t>C</a:t>
                </a:r>
                <a:r>
                  <a:rPr lang="en-US" sz="1350" i="1" baseline="-25000" dirty="0"/>
                  <a:t>f</a:t>
                </a:r>
                <a:r>
                  <a:rPr lang="en-US" sz="1350" i="1" dirty="0"/>
                  <a:t> </a:t>
                </a:r>
                <a:r>
                  <a:rPr lang="en-US" sz="1350" dirty="0"/>
                  <a:t>= Young’s Modulus (Pa)</a:t>
                </a:r>
              </a:p>
              <a:p>
                <a:pPr marL="0" indent="0">
                  <a:buNone/>
                </a:pPr>
                <a:r>
                  <a:rPr lang="en-US" sz="1350" i="1" dirty="0"/>
                  <a:t>σ</a:t>
                </a:r>
                <a:r>
                  <a:rPr lang="en-US" sz="1350" i="1" baseline="-25000" dirty="0"/>
                  <a:t>cf</a:t>
                </a:r>
                <a:r>
                  <a:rPr lang="en-US" sz="1350" dirty="0"/>
                  <a:t> = Peak strength at microfracture genesis (Pa)</a:t>
                </a:r>
              </a:p>
              <a:p>
                <a:pPr marL="0" indent="0">
                  <a:buNone/>
                </a:pPr>
                <a:r>
                  <a:rPr lang="el-GR" sz="1350" i="1" dirty="0"/>
                  <a:t>ν</a:t>
                </a:r>
                <a:r>
                  <a:rPr lang="en-US" sz="1350" i="1" baseline="-25000" dirty="0"/>
                  <a:t>f</a:t>
                </a:r>
                <a:r>
                  <a:rPr lang="en-US" sz="1350" i="1" dirty="0"/>
                  <a:t> </a:t>
                </a:r>
                <a:r>
                  <a:rPr lang="en-US" sz="1350" dirty="0"/>
                  <a:t>= volume of microfracture (m</a:t>
                </a:r>
                <a:r>
                  <a:rPr lang="en-US" sz="1350" baseline="30000" dirty="0"/>
                  <a:t>3</a:t>
                </a:r>
                <a:r>
                  <a:rPr lang="en-US" sz="1350" dirty="0"/>
                  <a:t>) </a:t>
                </a:r>
                <a:endParaRPr lang="en-US" sz="1050" i="1" dirty="0"/>
              </a:p>
              <a:p>
                <a:pPr marL="0" indent="0">
                  <a:buNone/>
                </a:pPr>
                <a:endParaRPr lang="en-US" sz="2100" dirty="0"/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D20134FE-D296-4A8F-A810-6E6414F760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462" y="1610686"/>
                <a:ext cx="8897487" cy="4689073"/>
              </a:xfrm>
              <a:prstGeom prst="rect">
                <a:avLst/>
              </a:prstGeom>
              <a:blipFill>
                <a:blip r:embed="rId2"/>
                <a:stretch>
                  <a:fillRect l="-822" t="-14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7FCF1DBA-5F5D-4B9D-B2E8-AE093314A9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7651" y="1690688"/>
            <a:ext cx="6092025" cy="4215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7680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587</TotalTime>
  <Words>785</Words>
  <Application>Microsoft Office PowerPoint</Application>
  <PresentationFormat>Widescreen</PresentationFormat>
  <Paragraphs>308</Paragraphs>
  <Slides>29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Arial</vt:lpstr>
      <vt:lpstr>Calibri</vt:lpstr>
      <vt:lpstr>Calibri Light</vt:lpstr>
      <vt:lpstr>Cambria Math</vt:lpstr>
      <vt:lpstr>Office Theme</vt:lpstr>
      <vt:lpstr>Precursory Signatures of Rock Failure </vt:lpstr>
      <vt:lpstr>ML predicts failure in stick-slip experiments</vt:lpstr>
      <vt:lpstr>Precursory Signatures (Lei et al., 2006)</vt:lpstr>
      <vt:lpstr>Objectives</vt:lpstr>
      <vt:lpstr>Biaxial Experiments on Berea Sandstone</vt:lpstr>
      <vt:lpstr>Method 1: Microcrack Growth</vt:lpstr>
      <vt:lpstr>Results 1: Microcrack Growth</vt:lpstr>
      <vt:lpstr>Results 1: Microcrack Growth</vt:lpstr>
      <vt:lpstr>Methods 2: Fracture Energy</vt:lpstr>
      <vt:lpstr>Results 2: Fracture Energy</vt:lpstr>
      <vt:lpstr>Results 2: Fracture Energy</vt:lpstr>
      <vt:lpstr>Methods 3: Moment Magnitude</vt:lpstr>
      <vt:lpstr>Results 3: b-value</vt:lpstr>
      <vt:lpstr>What does b-value mean? </vt:lpstr>
      <vt:lpstr>Methods 4: Fractal Dimension</vt:lpstr>
      <vt:lpstr>Results 4: D-value</vt:lpstr>
      <vt:lpstr>Summary of Precursory Signatures</vt:lpstr>
      <vt:lpstr>Predicting Rock Failure using Neural Networks</vt:lpstr>
      <vt:lpstr>Predicting Rock Failure using Neural Networks</vt:lpstr>
      <vt:lpstr>ML Result 2: Predicting Axial Stress to Failure</vt:lpstr>
      <vt:lpstr>ML Result 1: Predicting Stress to Failure</vt:lpstr>
      <vt:lpstr>ML Result 3: Predicting Axial Strain to Failure</vt:lpstr>
      <vt:lpstr>Summary </vt:lpstr>
      <vt:lpstr>Future Work</vt:lpstr>
      <vt:lpstr>Predicting Earthquakes</vt:lpstr>
      <vt:lpstr>Simulated Earthquakes using DEM</vt:lpstr>
      <vt:lpstr>Simulated Seismograms</vt:lpstr>
      <vt:lpstr>ANN Performance</vt:lpstr>
      <vt:lpstr>RNN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Precursory Signatures of Rock Failure </dc:title>
  <dc:creator>Harsh Vora</dc:creator>
  <cp:lastModifiedBy>Harsh Vora</cp:lastModifiedBy>
  <cp:revision>47</cp:revision>
  <dcterms:created xsi:type="dcterms:W3CDTF">2018-11-14T20:35:35Z</dcterms:created>
  <dcterms:modified xsi:type="dcterms:W3CDTF">2018-11-16T06:25:28Z</dcterms:modified>
</cp:coreProperties>
</file>